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9"/>
  </p:notesMasterIdLst>
  <p:sldIdLst>
    <p:sldId id="256" r:id="rId2"/>
    <p:sldId id="283" r:id="rId3"/>
    <p:sldId id="257" r:id="rId4"/>
    <p:sldId id="281" r:id="rId5"/>
    <p:sldId id="268" r:id="rId6"/>
    <p:sldId id="270" r:id="rId7"/>
    <p:sldId id="258" r:id="rId8"/>
    <p:sldId id="272" r:id="rId9"/>
    <p:sldId id="273" r:id="rId10"/>
    <p:sldId id="279" r:id="rId11"/>
    <p:sldId id="259" r:id="rId12"/>
    <p:sldId id="282" r:id="rId13"/>
    <p:sldId id="276" r:id="rId14"/>
    <p:sldId id="277" r:id="rId15"/>
    <p:sldId id="280" r:id="rId16"/>
    <p:sldId id="266" r:id="rId17"/>
    <p:sldId id="267"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OBODIAN Lydia" initials="LNS"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A4"/>
    <a:srgbClr val="D6F7F8"/>
    <a:srgbClr val="E6F6F7"/>
    <a:srgbClr val="6DCFE1"/>
    <a:srgbClr val="ACE0E7"/>
    <a:srgbClr val="3B6C7D"/>
    <a:srgbClr val="4472C4"/>
    <a:srgbClr val="00C2D6"/>
    <a:srgbClr val="51B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3180" autoAdjust="0"/>
  </p:normalViewPr>
  <p:slideViewPr>
    <p:cSldViewPr snapToGrid="0">
      <p:cViewPr varScale="1">
        <p:scale>
          <a:sx n="107" d="100"/>
          <a:sy n="107" d="100"/>
        </p:scale>
        <p:origin x="230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937169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ff00c54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ff00c54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 Eastern</a:t>
            </a:r>
            <a:r>
              <a:rPr lang="en" i="1" baseline="0" dirty="0" smtClean="0">
                <a:latin typeface="Arial" panose="020B0604020202020204" pitchFamily="34" charset="0"/>
                <a:ea typeface="Times New Roman"/>
                <a:cs typeface="Arial" panose="020B0604020202020204" pitchFamily="34" charset="0"/>
                <a:sym typeface="Times New Roman"/>
              </a:rPr>
              <a:t> Tropical Marine Corridor;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Humpback Whale ©Erick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Higuera</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p>
          <a:p>
            <a:pPr marL="0" lvl="0" indent="0" rtl="0">
              <a:spcBef>
                <a:spcPts val="0"/>
              </a:spcBef>
              <a:spcAft>
                <a:spcPts val="0"/>
              </a:spcAft>
              <a:buNone/>
            </a:pP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a:t>
            </a:r>
            <a:r>
              <a:rPr lang="en" sz="1100" b="0" i="0" u="none" strike="noStrike" cap="none" dirty="0">
                <a:solidFill>
                  <a:schemeClr val="dk1"/>
                </a:solidFill>
                <a:latin typeface="Arial" panose="020B0604020202020204" pitchFamily="34" charset="0"/>
                <a:ea typeface="Times New Roman"/>
                <a:cs typeface="Arial" panose="020B0604020202020204" pitchFamily="34" charset="0"/>
                <a:sym typeface="Times New Roman"/>
              </a:rPr>
              <a:t>Note that all of the photos in this presentation are of the </a:t>
            </a:r>
            <a:r>
              <a:rPr lang="en" sz="1100" b="0" i="0" u="none" strike="noStrike" cap="none" dirty="0" smtClean="0">
                <a:solidFill>
                  <a:schemeClr val="dk1"/>
                </a:solidFill>
                <a:latin typeface="Arial" panose="020B0604020202020204" pitchFamily="34" charset="0"/>
                <a:ea typeface="Times New Roman"/>
                <a:cs typeface="Arial" panose="020B0604020202020204" pitchFamily="34" charset="0"/>
                <a:sym typeface="Times New Roman"/>
              </a:rPr>
              <a:t>Eastern Tropical Marine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Corridor.</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Clr>
                <a:schemeClr val="dk1"/>
              </a:buClr>
              <a:buSzPts val="1100"/>
              <a:buFont typeface="Arial"/>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Context and Purpose of Lesson 6</a:t>
            </a:r>
          </a:p>
          <a:p>
            <a:pPr marL="0" lvl="0" indent="0" rtl="0">
              <a:lnSpc>
                <a:spcPct val="115000"/>
              </a:lnSpc>
              <a:spcBef>
                <a:spcPts val="0"/>
              </a:spcBef>
              <a:spcAft>
                <a:spcPts val="0"/>
              </a:spcAft>
              <a:buClr>
                <a:schemeClr val="dk1"/>
              </a:buClr>
              <a:buSzPts val="1100"/>
              <a:buFont typeface="Arial"/>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This Lesson seeks to introduce </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learners</a:t>
            </a:r>
            <a:r>
              <a:rPr lang="en-US" dirty="0" smtClean="0">
                <a:solidFill>
                  <a:schemeClr val="dk1"/>
                </a:solidFill>
                <a:latin typeface="Arial" panose="020B0604020202020204" pitchFamily="34" charset="0"/>
                <a:ea typeface="Times New Roman"/>
                <a:cs typeface="Arial" panose="020B0604020202020204" pitchFamily="34" charset="0"/>
                <a:sym typeface="Times New Roman"/>
              </a:rPr>
              <a:t> to </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concepts, characteristics and practices of transboundary</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 cooperative</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management. The purpose is to:</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Introduce</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management concepts and principles</a:t>
            </a:r>
          </a:p>
          <a:p>
            <a:pPr marL="457200" lvl="0" indent="-298450" rtl="0">
              <a:lnSpc>
                <a:spcPct val="115000"/>
              </a:lnSpc>
              <a:spcBef>
                <a:spcPts val="0"/>
              </a:spcBef>
              <a:spcAft>
                <a:spcPts val="0"/>
              </a:spcAft>
              <a:buClr>
                <a:schemeClr val="dk1"/>
              </a:buClr>
              <a:buSzPts val="1100"/>
              <a:buFont typeface="Times New Roman"/>
              <a:buChar char="●"/>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Describe the nature and characteristics of cooperative management in the context of different models of cooperation</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and governance types</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Discuss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how cooperative management can be implemented and enhanced</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Clr>
                <a:schemeClr val="dk1"/>
              </a:buClr>
              <a:buSzPts val="1100"/>
              <a:buFont typeface="Arial"/>
              <a:buNone/>
            </a:pPr>
            <a:r>
              <a:rPr lang="en" b="1" dirty="0">
                <a:solidFill>
                  <a:schemeClr val="dk1"/>
                </a:solidFill>
                <a:latin typeface="Arial" panose="020B0604020202020204" pitchFamily="34" charset="0"/>
                <a:ea typeface="Times New Roman"/>
                <a:cs typeface="Arial" panose="020B0604020202020204" pitchFamily="34" charset="0"/>
                <a:sym typeface="Times New Roman"/>
              </a:rPr>
              <a:t>Supplemental</a:t>
            </a:r>
            <a:r>
              <a:rPr lang="en" dirty="0">
                <a:solidFill>
                  <a:schemeClr val="dk1"/>
                </a:solidFill>
                <a:latin typeface="Arial" panose="020B0604020202020204" pitchFamily="34" charset="0"/>
                <a:ea typeface="Times New Roman"/>
                <a:cs typeface="Arial" panose="020B0604020202020204" pitchFamily="34" charset="0"/>
                <a:sym typeface="Times New Roman"/>
              </a:rPr>
              <a:t> </a:t>
            </a:r>
            <a:r>
              <a:rPr lang="en" b="1" dirty="0">
                <a:solidFill>
                  <a:schemeClr val="dk1"/>
                </a:solidFill>
                <a:latin typeface="Arial" panose="020B0604020202020204" pitchFamily="34" charset="0"/>
                <a:ea typeface="Times New Roman"/>
                <a:cs typeface="Arial" panose="020B0604020202020204" pitchFamily="34" charset="0"/>
                <a:sym typeface="Times New Roman"/>
              </a:rPr>
              <a:t>Reading</a:t>
            </a:r>
            <a:r>
              <a:rPr lang="en" dirty="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i="1" dirty="0">
                <a:solidFill>
                  <a:schemeClr val="dk1"/>
                </a:solidFill>
                <a:latin typeface="Arial" panose="020B0604020202020204" pitchFamily="34" charset="0"/>
                <a:ea typeface="Times New Roman"/>
                <a:cs typeface="Arial" panose="020B0604020202020204" pitchFamily="34" charset="0"/>
                <a:sym typeface="Times New Roman"/>
              </a:rPr>
              <a:t>IUCN </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WCPA Best</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 Practice Guidelines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Transboundary </a:t>
            </a:r>
            <a:r>
              <a:rPr lang="en" i="1" dirty="0">
                <a:solidFill>
                  <a:schemeClr val="dk1"/>
                </a:solidFill>
                <a:latin typeface="Arial" panose="020B0604020202020204" pitchFamily="34" charset="0"/>
                <a:ea typeface="Times New Roman"/>
                <a:cs typeface="Arial" panose="020B0604020202020204" pitchFamily="34" charset="0"/>
                <a:sym typeface="Times New Roman"/>
              </a:rPr>
              <a:t>Conservation: A systematic and integrated approach</a:t>
            </a:r>
            <a:r>
              <a:rPr lang="en" dirty="0">
                <a:solidFill>
                  <a:schemeClr val="dk1"/>
                </a:solidFill>
                <a:latin typeface="Arial" panose="020B0604020202020204" pitchFamily="34" charset="0"/>
                <a:ea typeface="Times New Roman"/>
                <a:cs typeface="Arial" panose="020B0604020202020204" pitchFamily="34" charset="0"/>
                <a:sym typeface="Times New Roman"/>
              </a:rPr>
              <a:t> (</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Pgs.</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 65</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t>
            </a:r>
            <a:r>
              <a:rPr lang="hr-HR" dirty="0" smtClean="0">
                <a:solidFill>
                  <a:schemeClr val="dk1"/>
                </a:solidFill>
                <a:latin typeface="Arial" panose="020B0604020202020204" pitchFamily="34" charset="0"/>
                <a:ea typeface="Times New Roman"/>
                <a:cs typeface="Arial" panose="020B0604020202020204" pitchFamily="34" charset="0"/>
                <a:sym typeface="Times New Roman"/>
              </a:rPr>
              <a:t>69</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i="1" dirty="0">
                <a:solidFill>
                  <a:schemeClr val="dk1"/>
                </a:solidFill>
                <a:latin typeface="Arial" panose="020B0604020202020204" pitchFamily="34" charset="0"/>
                <a:ea typeface="Times New Roman"/>
                <a:cs typeface="Arial" panose="020B0604020202020204" pitchFamily="34" charset="0"/>
                <a:sym typeface="Times New Roman"/>
              </a:rPr>
              <a:t>IUCN Initiating effective transboundary conservation: a practitioner’s guideline based on the experience from the Dinaric </a:t>
            </a:r>
            <a:r>
              <a:rPr lang="en" i="1" dirty="0" smtClean="0">
                <a:solidFill>
                  <a:schemeClr val="dk1"/>
                </a:solidFill>
                <a:latin typeface="Arial" panose="020B0604020202020204" pitchFamily="34" charset="0"/>
                <a:ea typeface="Times New Roman"/>
                <a:cs typeface="Arial" panose="020B0604020202020204" pitchFamily="34" charset="0"/>
                <a:sym typeface="Times New Roman"/>
              </a:rPr>
              <a:t>Arc</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 dirty="0">
                <a:solidFill>
                  <a:schemeClr val="dk1"/>
                </a:solidFill>
                <a:latin typeface="Arial" panose="020B0604020202020204" pitchFamily="34" charset="0"/>
                <a:ea typeface="Times New Roman"/>
                <a:cs typeface="Arial" panose="020B0604020202020204" pitchFamily="34" charset="0"/>
                <a:sym typeface="Times New Roman"/>
              </a:rPr>
              <a:t>(Pgs. 24–41)</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 i="1" dirty="0">
                <a:solidFill>
                  <a:schemeClr val="dk1"/>
                </a:solidFill>
                <a:latin typeface="Arial" panose="020B0604020202020204" pitchFamily="34" charset="0"/>
                <a:ea typeface="Times New Roman"/>
                <a:cs typeface="Arial" panose="020B0604020202020204" pitchFamily="34" charset="0"/>
                <a:sym typeface="Times New Roman"/>
              </a:rPr>
              <a:t>IUCN Guidelines for Protected Areas Legislation (PA Guidelines) </a:t>
            </a:r>
            <a:r>
              <a:rPr lang="en" dirty="0">
                <a:solidFill>
                  <a:schemeClr val="dk1"/>
                </a:solidFill>
                <a:latin typeface="Arial" panose="020B0604020202020204" pitchFamily="34" charset="0"/>
                <a:ea typeface="Times New Roman"/>
                <a:cs typeface="Arial" panose="020B0604020202020204" pitchFamily="34" charset="0"/>
                <a:sym typeface="Times New Roman"/>
              </a:rPr>
              <a:t>(Pgs. 270–271, 280–292</a:t>
            </a:r>
            <a:r>
              <a:rPr lang="en" dirty="0" smtClean="0">
                <a:solidFill>
                  <a:schemeClr val="dk1"/>
                </a:solidFill>
                <a:latin typeface="Arial" panose="020B0604020202020204" pitchFamily="34" charset="0"/>
                <a:ea typeface="Times New Roman"/>
                <a:cs typeface="Arial" panose="020B0604020202020204" pitchFamily="34" charset="0"/>
                <a:sym typeface="Times New Roman"/>
              </a:rPr>
              <a:t>)</a:t>
            </a: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IUCN Best</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 Practice Guidelines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Governance</a:t>
            </a:r>
            <a:r>
              <a:rPr lang="hr-HR" i="1" baseline="0" dirty="0" smtClean="0">
                <a:solidFill>
                  <a:schemeClr val="dk1"/>
                </a:solidFill>
                <a:latin typeface="Arial" panose="020B0604020202020204" pitchFamily="34" charset="0"/>
                <a:ea typeface="Times New Roman"/>
                <a:cs typeface="Arial" panose="020B0604020202020204" pitchFamily="34" charset="0"/>
                <a:sym typeface="Times New Roman"/>
              </a:rPr>
              <a:t> of Protected Areas: From understanding to action </a:t>
            </a:r>
            <a:r>
              <a:rPr lang="hr-HR" i="0" baseline="0" dirty="0" smtClean="0">
                <a:solidFill>
                  <a:schemeClr val="dk1"/>
                </a:solidFill>
                <a:latin typeface="Arial" panose="020B0604020202020204" pitchFamily="34" charset="0"/>
                <a:ea typeface="Times New Roman"/>
                <a:cs typeface="Arial" panose="020B0604020202020204" pitchFamily="34" charset="0"/>
                <a:sym typeface="Times New Roman"/>
              </a:rPr>
              <a:t>(Pgs. 10-12)</a:t>
            </a:r>
            <a:endParaRPr i="0"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42603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f00c54b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f00c54b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hr-HR" sz="1100" b="1" dirty="0" smtClean="0">
                <a:latin typeface="Arial" panose="020B0604020202020204" pitchFamily="34" charset="0"/>
                <a:ea typeface="Calibri"/>
                <a:cs typeface="Arial" panose="020B0604020202020204" pitchFamily="34" charset="0"/>
                <a:sym typeface="Times New Roman"/>
              </a:rPr>
              <a:t>Strategies for</a:t>
            </a:r>
            <a:r>
              <a:rPr lang="hr-HR" sz="1100" b="1" baseline="0" dirty="0" smtClean="0">
                <a:latin typeface="Arial" panose="020B0604020202020204" pitchFamily="34" charset="0"/>
                <a:ea typeface="Calibri"/>
                <a:cs typeface="Arial" panose="020B0604020202020204" pitchFamily="34" charset="0"/>
                <a:sym typeface="Times New Roman"/>
              </a:rPr>
              <a:t> cooperative management</a:t>
            </a:r>
            <a:endParaRPr lang="hr-HR" sz="1100" b="1" dirty="0" smtClean="0">
              <a:latin typeface="Arial" panose="020B0604020202020204" pitchFamily="34" charset="0"/>
              <a:ea typeface="Calibri"/>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hr-HR" sz="1100" b="0" dirty="0" smtClean="0">
                <a:latin typeface="Arial" panose="020B0604020202020204" pitchFamily="34" charset="0"/>
                <a:ea typeface="Calibri"/>
                <a:cs typeface="Arial" panose="020B0604020202020204" pitchFamily="34" charset="0"/>
                <a:sym typeface="Times New Roman"/>
              </a:rPr>
              <a:t>Cooperative management </a:t>
            </a:r>
            <a:r>
              <a:rPr lang="en-US" sz="1100" b="0" dirty="0" smtClean="0">
                <a:latin typeface="Arial" panose="020B0604020202020204" pitchFamily="34" charset="0"/>
                <a:ea typeface="Calibri"/>
                <a:cs typeface="Arial" panose="020B0604020202020204" pitchFamily="34" charset="0"/>
                <a:sym typeface="Times New Roman"/>
              </a:rPr>
              <a:t>is</a:t>
            </a:r>
            <a:r>
              <a:rPr lang="en-US" sz="1100" b="0" baseline="0" dirty="0" smtClean="0">
                <a:latin typeface="Arial" panose="020B0604020202020204" pitchFamily="34" charset="0"/>
                <a:ea typeface="Calibri"/>
                <a:cs typeface="Arial" panose="020B0604020202020204" pitchFamily="34" charset="0"/>
                <a:sym typeface="Times New Roman"/>
              </a:rPr>
              <a:t> based on frameworks that provide guiding principles and goals as well as processes for management planning and implementation.  </a:t>
            </a:r>
            <a:r>
              <a:rPr lang="en-GB" sz="1100" b="0" dirty="0" smtClean="0">
                <a:latin typeface="Arial" panose="020B0604020202020204" pitchFamily="34" charset="0"/>
                <a:ea typeface="Times New Roman"/>
                <a:cs typeface="Arial" panose="020B0604020202020204" pitchFamily="34" charset="0"/>
                <a:sym typeface="Times New Roman"/>
              </a:rPr>
              <a:t>Developing</a:t>
            </a:r>
            <a:r>
              <a:rPr lang="en-GB" sz="1100" b="0" baseline="0" dirty="0" smtClean="0">
                <a:latin typeface="Arial" panose="020B0604020202020204" pitchFamily="34" charset="0"/>
                <a:ea typeface="Times New Roman"/>
                <a:cs typeface="Arial" panose="020B0604020202020204" pitchFamily="34" charset="0"/>
                <a:sym typeface="Times New Roman"/>
              </a:rPr>
              <a:t> cooperative management frameworks requires activities at the strategic and operative levels.</a:t>
            </a:r>
            <a:endParaRPr lang="en-GB" sz="1100"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100" b="0" i="0" u="none" strike="noStrike" kern="1200" cap="none" baseline="0" dirty="0" smtClean="0">
                <a:solidFill>
                  <a:schemeClr val="tx1"/>
                </a:solidFill>
                <a:latin typeface="Arial"/>
                <a:ea typeface="Arial"/>
                <a:cs typeface="Arial"/>
                <a:sym typeface="Arial"/>
              </a:rPr>
              <a:t>Strategies for the establishment and enhancement of cooperative management: </a:t>
            </a:r>
            <a:endParaRPr lang="hr-HR" sz="1100" b="0" i="0" u="none" strike="noStrike" kern="1200" cap="none" baseline="0" dirty="0" smtClean="0">
              <a:solidFill>
                <a:schemeClr val="tx1"/>
              </a:solidFill>
              <a:latin typeface="Arial"/>
              <a:ea typeface="Arial"/>
              <a:cs typeface="Arial"/>
              <a:sym typeface="Arial"/>
            </a:endParaRPr>
          </a:p>
          <a:p>
            <a:pPr marL="628650" lvl="1" indent="-171450" rtl="0">
              <a:spcBef>
                <a:spcPts val="0"/>
              </a:spcBef>
              <a:spcAft>
                <a:spcPts val="0"/>
              </a:spcAft>
            </a:pPr>
            <a:r>
              <a:rPr lang="en-GB" sz="1200" b="0" i="0" u="none" strike="noStrike" kern="1200" cap="none" baseline="0" dirty="0" smtClean="0">
                <a:solidFill>
                  <a:schemeClr val="tx1"/>
                </a:solidFill>
                <a:latin typeface="Arial"/>
                <a:ea typeface="Arial"/>
                <a:cs typeface="Arial"/>
                <a:sym typeface="Arial"/>
              </a:rPr>
              <a:t>Negotiating a joint vision</a:t>
            </a:r>
            <a:r>
              <a:rPr lang="hr-HR" sz="1200" b="0" i="0" u="none" strike="noStrike" kern="1200" cap="none" baseline="0" dirty="0" smtClean="0">
                <a:solidFill>
                  <a:schemeClr val="tx1"/>
                </a:solidFill>
                <a:latin typeface="Arial"/>
                <a:ea typeface="Arial"/>
                <a:cs typeface="Arial"/>
                <a:sym typeface="Arial"/>
              </a:rPr>
              <a:t> (elaborated in Lesson 7)</a:t>
            </a:r>
          </a:p>
          <a:p>
            <a:pPr marL="628650" lvl="1" indent="-171450" rtl="0">
              <a:spcBef>
                <a:spcPts val="0"/>
              </a:spcBef>
              <a:spcAft>
                <a:spcPts val="0"/>
              </a:spcAft>
            </a:pPr>
            <a:r>
              <a:rPr lang="en-GB" sz="1200" b="0" i="0" u="none" strike="noStrike" kern="1200" cap="none" baseline="0" dirty="0" smtClean="0">
                <a:solidFill>
                  <a:schemeClr val="tx1"/>
                </a:solidFill>
                <a:latin typeface="Arial"/>
                <a:ea typeface="Arial"/>
                <a:cs typeface="Arial"/>
                <a:sym typeface="Arial"/>
              </a:rPr>
              <a:t>Negotiating common management objectives</a:t>
            </a:r>
            <a:r>
              <a:rPr lang="hr-HR" sz="1200" b="0" i="0" u="none" strike="noStrike" kern="1200" cap="none" baseline="0" dirty="0" smtClean="0">
                <a:solidFill>
                  <a:schemeClr val="tx1"/>
                </a:solidFill>
                <a:latin typeface="Arial"/>
                <a:ea typeface="Arial"/>
                <a:cs typeface="Arial"/>
                <a:sym typeface="Arial"/>
              </a:rPr>
              <a:t> (elaborated in Lesson 7)</a:t>
            </a:r>
          </a:p>
          <a:p>
            <a:pPr marL="628650" lvl="1" indent="-171450" rtl="0">
              <a:spcBef>
                <a:spcPts val="0"/>
              </a:spcBef>
              <a:spcAft>
                <a:spcPts val="0"/>
              </a:spcAft>
            </a:pPr>
            <a:r>
              <a:rPr lang="en-GB" sz="1200" b="0" i="0" u="none" strike="noStrike" kern="1200" cap="none" baseline="0" dirty="0" smtClean="0">
                <a:solidFill>
                  <a:schemeClr val="tx1"/>
                </a:solidFill>
                <a:latin typeface="Arial"/>
                <a:ea typeface="Arial"/>
                <a:cs typeface="Arial"/>
                <a:sym typeface="Arial"/>
              </a:rPr>
              <a:t>Joint </a:t>
            </a:r>
            <a:r>
              <a:rPr lang="hr-HR" sz="1200" b="0" i="0" u="none" strike="noStrike" kern="1200" cap="none" baseline="0" dirty="0" smtClean="0">
                <a:solidFill>
                  <a:schemeClr val="tx1"/>
                </a:solidFill>
                <a:latin typeface="Arial"/>
                <a:ea typeface="Arial"/>
                <a:cs typeface="Arial"/>
                <a:sym typeface="Arial"/>
              </a:rPr>
              <a:t>management plan </a:t>
            </a:r>
            <a:r>
              <a:rPr lang="en-GB" sz="1200" b="0" i="0" u="none" strike="noStrike" kern="1200" cap="none" baseline="0" dirty="0" smtClean="0">
                <a:solidFill>
                  <a:schemeClr val="tx1"/>
                </a:solidFill>
                <a:latin typeface="Arial"/>
                <a:ea typeface="Arial"/>
                <a:cs typeface="Arial"/>
                <a:sym typeface="Arial"/>
              </a:rPr>
              <a:t>(usually long-term, to be revisited every 5-10 years)</a:t>
            </a:r>
            <a:endParaRPr lang="hr-HR" sz="1200" b="0" i="0" u="none" strike="noStrike" kern="1200" cap="none" baseline="0" dirty="0" smtClean="0">
              <a:solidFill>
                <a:schemeClr val="tx1"/>
              </a:solidFill>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i="0" u="none" strike="noStrike" kern="1200" cap="none" baseline="0" dirty="0" smtClean="0">
                <a:solidFill>
                  <a:schemeClr val="tx1"/>
                </a:solidFill>
                <a:latin typeface="Arial"/>
                <a:ea typeface="Arial"/>
                <a:cs typeface="Arial"/>
                <a:sym typeface="Arial"/>
              </a:rPr>
              <a:t>Developing an action plan for implementation of common management objectives</a:t>
            </a:r>
            <a:r>
              <a:rPr lang="hr-HR" sz="1200" b="0" i="0" u="none" strike="noStrike" kern="1200" cap="none" baseline="0" dirty="0" smtClean="0">
                <a:solidFill>
                  <a:schemeClr val="tx1"/>
                </a:solidFill>
                <a:latin typeface="Arial"/>
                <a:ea typeface="Arial"/>
                <a:cs typeface="Arial"/>
                <a:sym typeface="Arial"/>
              </a:rPr>
              <a:t> (</a:t>
            </a:r>
            <a:r>
              <a:rPr lang="en-GB" sz="1200" b="0" i="0" u="none" strike="noStrike" kern="1200" cap="none" baseline="0" dirty="0" smtClean="0">
                <a:solidFill>
                  <a:schemeClr val="tx1"/>
                </a:solidFill>
                <a:latin typeface="Arial"/>
                <a:ea typeface="Arial"/>
                <a:cs typeface="Arial"/>
                <a:sym typeface="Arial"/>
              </a:rPr>
              <a:t>usually </a:t>
            </a:r>
            <a:r>
              <a:rPr lang="hr-HR" sz="1200" b="0" i="0" u="none" strike="noStrike" kern="1200" cap="none" baseline="0" dirty="0" smtClean="0">
                <a:solidFill>
                  <a:schemeClr val="tx1"/>
                </a:solidFill>
                <a:latin typeface="Arial"/>
                <a:ea typeface="Arial"/>
                <a:cs typeface="Arial"/>
                <a:sym typeface="Arial"/>
              </a:rPr>
              <a:t>short</a:t>
            </a:r>
            <a:r>
              <a:rPr lang="en-GB" sz="1200" b="0" i="0" u="none" strike="noStrike" kern="1200" cap="none" baseline="0" dirty="0" smtClean="0">
                <a:solidFill>
                  <a:schemeClr val="tx1"/>
                </a:solidFill>
                <a:latin typeface="Arial"/>
                <a:ea typeface="Arial"/>
                <a:cs typeface="Arial"/>
                <a:sym typeface="Arial"/>
              </a:rPr>
              <a:t>-term, to be revisited </a:t>
            </a:r>
            <a:r>
              <a:rPr lang="hr-HR" sz="1200" b="0" i="0" u="none" strike="noStrike" kern="1200" cap="none" baseline="0" dirty="0" smtClean="0">
                <a:solidFill>
                  <a:schemeClr val="tx1"/>
                </a:solidFill>
                <a:latin typeface="Arial"/>
                <a:ea typeface="Arial"/>
                <a:cs typeface="Arial"/>
                <a:sym typeface="Arial"/>
              </a:rPr>
              <a:t>annually</a:t>
            </a:r>
            <a:r>
              <a:rPr lang="en-GB" sz="1200" b="0" i="0" u="none" strike="noStrike" kern="1200" cap="none" baseline="0" dirty="0" smtClean="0">
                <a:solidFill>
                  <a:schemeClr val="tx1"/>
                </a:solidFill>
                <a:latin typeface="Arial"/>
                <a:ea typeface="Arial"/>
                <a:cs typeface="Arial"/>
                <a:sym typeface="Arial"/>
              </a:rPr>
              <a:t>)</a:t>
            </a:r>
            <a:endParaRPr lang="hr-HR" sz="1200" b="0" i="0" u="none" strike="noStrike" kern="1200" cap="none" baseline="0" dirty="0" smtClean="0">
              <a:solidFill>
                <a:schemeClr val="tx1"/>
              </a:solidFill>
              <a:latin typeface="Arial"/>
              <a:ea typeface="Arial"/>
              <a:cs typeface="Arial"/>
              <a:sym typeface="Arial"/>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200" b="0" i="0" u="none" strike="noStrike" kern="1200" cap="none" baseline="0" dirty="0" smtClean="0">
                <a:solidFill>
                  <a:schemeClr val="tx1"/>
                </a:solidFill>
                <a:latin typeface="Arial"/>
                <a:ea typeface="Arial"/>
                <a:cs typeface="Arial"/>
                <a:sym typeface="Arial"/>
              </a:rPr>
              <a:t>The first three result in more strategic, higher-level documents, while the last one is at operative (implementation) level.</a:t>
            </a:r>
          </a:p>
          <a:p>
            <a:r>
              <a:rPr lang="en-GB" sz="1200" b="0" i="0" u="none" strike="noStrike" kern="1200" cap="none" baseline="0" dirty="0" smtClean="0">
                <a:solidFill>
                  <a:schemeClr val="tx1"/>
                </a:solidFill>
                <a:latin typeface="Arial"/>
                <a:ea typeface="Arial"/>
                <a:cs typeface="Arial"/>
                <a:sym typeface="Arial"/>
              </a:rPr>
              <a:t>Pursuing these strategies can take a lot of time, but they are essential to sustain effective and efficient cooperation in </a:t>
            </a:r>
            <a:r>
              <a:rPr lang="hr-HR" sz="1200" b="0" i="0" u="none" strike="noStrike" kern="1200" cap="none" baseline="0" dirty="0" smtClean="0">
                <a:solidFill>
                  <a:schemeClr val="tx1"/>
                </a:solidFill>
                <a:latin typeface="Arial"/>
                <a:ea typeface="Arial"/>
                <a:cs typeface="Arial"/>
                <a:sym typeface="Arial"/>
              </a:rPr>
              <a:t>transboundary conservation.</a:t>
            </a:r>
            <a:endParaRPr lang="en-GB" sz="1200" b="0" i="0" u="none" strike="noStrike" kern="1200" cap="none" baseline="0" dirty="0" smtClean="0">
              <a:solidFill>
                <a:schemeClr val="tx1"/>
              </a:solidFill>
              <a:latin typeface="Arial"/>
              <a:ea typeface="Arial"/>
              <a:cs typeface="Arial"/>
              <a:sym typeface="Arial"/>
            </a:endParaRPr>
          </a:p>
          <a:p>
            <a:pPr marL="615950" lvl="1" indent="0" rtl="0">
              <a:lnSpc>
                <a:spcPct val="115000"/>
              </a:lnSpc>
              <a:spcBef>
                <a:spcPts val="0"/>
              </a:spcBef>
              <a:spcAft>
                <a:spcPts val="0"/>
              </a:spcAft>
              <a:buClr>
                <a:schemeClr val="dk1"/>
              </a:buClr>
              <a:buSzPts val="1100"/>
              <a:buNone/>
            </a:pP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4275482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f00c54be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f00c54be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dirty="0" smtClean="0">
                <a:latin typeface="Arial" panose="020B0604020202020204" pitchFamily="34" charset="0"/>
                <a:ea typeface="Times New Roman"/>
                <a:cs typeface="Arial" panose="020B0604020202020204" pitchFamily="34" charset="0"/>
                <a:sym typeface="Times New Roman"/>
              </a:rPr>
              <a:t>Governance models and cooperative management</a:t>
            </a:r>
            <a:r>
              <a:rPr lang="hr-HR" b="1" baseline="0" dirty="0" smtClean="0">
                <a:latin typeface="Arial" panose="020B0604020202020204" pitchFamily="34" charset="0"/>
                <a:ea typeface="Times New Roman"/>
                <a:cs typeface="Arial" panose="020B0604020202020204" pitchFamily="34" charset="0"/>
                <a:sym typeface="Times New Roman"/>
              </a:rPr>
              <a:t> frameworks</a:t>
            </a:r>
            <a:endParaRPr lang="hr-HR" b="1"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latin typeface="Arial" panose="020B0604020202020204" pitchFamily="34" charset="0"/>
                <a:ea typeface="Times New Roman"/>
                <a:cs typeface="Arial" panose="020B0604020202020204" pitchFamily="34" charset="0"/>
                <a:sym typeface="Times New Roman"/>
              </a:rPr>
              <a:t>Management frameworks</a:t>
            </a:r>
            <a:r>
              <a:rPr lang="en-US" baseline="0" dirty="0" smtClean="0">
                <a:latin typeface="Arial" panose="020B0604020202020204" pitchFamily="34" charset="0"/>
                <a:ea typeface="Times New Roman"/>
                <a:cs typeface="Arial" panose="020B0604020202020204" pitchFamily="34" charset="0"/>
                <a:sym typeface="Times New Roman"/>
              </a:rPr>
              <a:t> can be more or less formal depending on the governance model.</a:t>
            </a: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General frameworks for formal governance can take the form of</a:t>
            </a:r>
            <a:r>
              <a:rPr lang="hr-HR" baseline="0" dirty="0" smtClean="0">
                <a:latin typeface="Arial" panose="020B0604020202020204" pitchFamily="34" charset="0"/>
                <a:ea typeface="Times New Roman"/>
                <a:cs typeface="Arial" panose="020B0604020202020204" pitchFamily="34" charset="0"/>
                <a:sym typeface="Times New Roman"/>
              </a:rPr>
              <a:t>:</a:t>
            </a:r>
            <a:endParaRPr lang="en-US"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Legally binding agreement or treaty</a:t>
            </a: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Non-binding agreement or MOU</a:t>
            </a: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Regional cooperative framework</a:t>
            </a: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Protocol or contingency plan</a:t>
            </a:r>
          </a:p>
          <a:p>
            <a:pPr marL="457200" lvl="0" indent="-298450" rtl="0">
              <a:lnSpc>
                <a:spcPct val="115000"/>
              </a:lnSpc>
              <a:spcBef>
                <a:spcPts val="0"/>
              </a:spcBef>
              <a:spcAft>
                <a:spcPts val="0"/>
              </a:spcAft>
              <a:buClr>
                <a:schemeClr val="dk1"/>
              </a:buClr>
              <a:buSzPts val="1100"/>
              <a:buChar char="●"/>
            </a:pPr>
            <a:r>
              <a:rPr lang="en-US" dirty="0" smtClean="0">
                <a:latin typeface="Arial" panose="020B0604020202020204" pitchFamily="34" charset="0"/>
                <a:ea typeface="Times New Roman"/>
                <a:cs typeface="Arial" panose="020B0604020202020204" pitchFamily="34" charset="0"/>
                <a:sym typeface="Times New Roman"/>
              </a:rPr>
              <a:t>For informal governance, general frameworks can take the form of</a:t>
            </a:r>
            <a:r>
              <a:rPr lang="hr-HR" dirty="0" smtClean="0">
                <a:latin typeface="Arial" panose="020B0604020202020204" pitchFamily="34" charset="0"/>
                <a:ea typeface="Times New Roman"/>
                <a:cs typeface="Arial" panose="020B0604020202020204" pitchFamily="34" charset="0"/>
                <a:sym typeface="Times New Roman"/>
              </a:rPr>
              <a:t>:</a:t>
            </a:r>
            <a:endParaRPr lang="en-US"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Informal agreement between </a:t>
            </a:r>
            <a:r>
              <a:rPr lang="hr-HR" dirty="0" smtClean="0">
                <a:latin typeface="Arial" panose="020B0604020202020204" pitchFamily="34" charset="0"/>
                <a:ea typeface="Times New Roman"/>
                <a:cs typeface="Arial" panose="020B0604020202020204" pitchFamily="34" charset="0"/>
                <a:sym typeface="Times New Roman"/>
              </a:rPr>
              <a:t>protected area</a:t>
            </a:r>
            <a:r>
              <a:rPr lang="en-GB" dirty="0" smtClean="0">
                <a:latin typeface="Arial" panose="020B0604020202020204" pitchFamily="34" charset="0"/>
                <a:ea typeface="Times New Roman"/>
                <a:cs typeface="Arial" panose="020B0604020202020204" pitchFamily="34" charset="0"/>
                <a:sym typeface="Times New Roman"/>
              </a:rPr>
              <a:t> managers</a:t>
            </a: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Practical cooperation</a:t>
            </a: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Traditional arrangement</a:t>
            </a:r>
          </a:p>
          <a:p>
            <a:pPr marL="628650" lvl="1" indent="-171450" rtl="0">
              <a:spcBef>
                <a:spcPts val="0"/>
              </a:spcBef>
              <a:spcAft>
                <a:spcPts val="0"/>
              </a:spcAft>
            </a:pPr>
            <a:r>
              <a:rPr lang="en-GB" dirty="0" smtClean="0">
                <a:latin typeface="Arial" panose="020B0604020202020204" pitchFamily="34" charset="0"/>
                <a:ea typeface="Times New Roman"/>
                <a:cs typeface="Arial" panose="020B0604020202020204" pitchFamily="34" charset="0"/>
                <a:sym typeface="Times New Roman"/>
              </a:rPr>
              <a:t>Informal</a:t>
            </a:r>
            <a:r>
              <a:rPr lang="en-GB" baseline="0" dirty="0" smtClean="0">
                <a:latin typeface="Arial" panose="020B0604020202020204" pitchFamily="34" charset="0"/>
                <a:ea typeface="Times New Roman"/>
                <a:cs typeface="Arial" panose="020B0604020202020204" pitchFamily="34" charset="0"/>
                <a:sym typeface="Times New Roman"/>
              </a:rPr>
              <a:t> written communication</a:t>
            </a: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dirty="0" smtClean="0">
                <a:latin typeface="Arial" panose="020B0604020202020204" pitchFamily="34" charset="0"/>
                <a:ea typeface="Times New Roman"/>
                <a:cs typeface="Arial" panose="020B0604020202020204" pitchFamily="34" charset="0"/>
                <a:sym typeface="Times New Roman"/>
              </a:rPr>
              <a:t>Within the general framework, there should be a</a:t>
            </a:r>
            <a:r>
              <a:rPr lang="en-US" baseline="0" dirty="0" smtClean="0">
                <a:latin typeface="Arial" panose="020B0604020202020204" pitchFamily="34" charset="0"/>
                <a:ea typeface="Times New Roman"/>
                <a:cs typeface="Arial" panose="020B0604020202020204" pitchFamily="34" charset="0"/>
                <a:sym typeface="Times New Roman"/>
              </a:rPr>
              <a:t> specific framework for management for the </a:t>
            </a:r>
            <a:r>
              <a:rPr lang="hr-HR" baseline="0" dirty="0" smtClean="0">
                <a:latin typeface="Arial" panose="020B0604020202020204" pitchFamily="34" charset="0"/>
                <a:ea typeface="Times New Roman"/>
                <a:cs typeface="Arial" panose="020B0604020202020204" pitchFamily="34" charset="0"/>
                <a:sym typeface="Times New Roman"/>
              </a:rPr>
              <a:t>Transboundary Conservation Area (TBCA)</a:t>
            </a:r>
            <a:endParaRPr lang="en-US"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For formal governance, this can be a legally adopted joint strategy or action plan, which could be a protocol or appendix to an agreement</a:t>
            </a:r>
          </a:p>
          <a:p>
            <a:pPr marL="628650" lvl="1" indent="-171450" rtl="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For informal governance, the framework for management planning is an informally agreed </a:t>
            </a:r>
            <a:r>
              <a:rPr lang="hr-HR" baseline="0" dirty="0" smtClean="0">
                <a:latin typeface="Arial" panose="020B0604020202020204" pitchFamily="34" charset="0"/>
                <a:ea typeface="Times New Roman"/>
                <a:cs typeface="Arial" panose="020B0604020202020204" pitchFamily="34" charset="0"/>
                <a:sym typeface="Times New Roman"/>
              </a:rPr>
              <a:t>mode of working</a:t>
            </a:r>
            <a:r>
              <a:rPr lang="en-US" baseline="0" dirty="0" smtClean="0">
                <a:latin typeface="Arial" panose="020B0604020202020204" pitchFamily="34" charset="0"/>
                <a:ea typeface="Times New Roman"/>
                <a:cs typeface="Arial" panose="020B0604020202020204" pitchFamily="34" charset="0"/>
                <a:sym typeface="Times New Roman"/>
              </a:rPr>
              <a:t>, which could be a workshop outcome document</a:t>
            </a:r>
            <a:endParaRPr lang="en-GB"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It is important to recognize that in reality, joint management plans are rare. It is more common to see management cooperation in practice based on strategic activities. However, even in these cases it is helpful to have a management framework that provides general guidance for harmonizing management activities on all sides of the border.</a:t>
            </a:r>
          </a:p>
          <a:p>
            <a:pPr marL="171450" lvl="0" indent="-171450" rtl="0">
              <a:spcBef>
                <a:spcPts val="0"/>
              </a:spcBef>
              <a:spcAft>
                <a:spcPts val="0"/>
              </a:spcAft>
            </a:pPr>
            <a:endParaRPr lang="en-GB"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14193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f00c54b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f00c54b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 </a:t>
            </a:r>
            <a:r>
              <a:rPr lang="en-US" i="1" dirty="0" err="1" smtClean="0">
                <a:latin typeface="Arial" panose="020B0604020202020204" pitchFamily="34" charset="0"/>
                <a:ea typeface="Times New Roman"/>
                <a:cs typeface="Arial" panose="020B0604020202020204" pitchFamily="34" charset="0"/>
                <a:sym typeface="Times New Roman"/>
              </a:rPr>
              <a:t>Archip</a:t>
            </a:r>
            <a:r>
              <a:rPr lang="hr-HR" i="1" dirty="0" smtClean="0">
                <a:latin typeface="Arial" panose="020B0604020202020204" pitchFamily="34" charset="0"/>
                <a:ea typeface="Times New Roman"/>
                <a:cs typeface="Arial" panose="020B0604020202020204" pitchFamily="34" charset="0"/>
                <a:sym typeface="Times New Roman"/>
              </a:rPr>
              <a:t>i</a:t>
            </a:r>
            <a:r>
              <a:rPr lang="en-US" i="1" dirty="0" err="1" smtClean="0">
                <a:latin typeface="Arial" panose="020B0604020202020204" pitchFamily="34" charset="0"/>
                <a:ea typeface="Times New Roman"/>
                <a:cs typeface="Arial" panose="020B0604020202020204" pitchFamily="34" charset="0"/>
                <a:sym typeface="Times New Roman"/>
              </a:rPr>
              <a:t>elago</a:t>
            </a:r>
            <a:r>
              <a:rPr lang="en-US" i="1" dirty="0" smtClean="0">
                <a:latin typeface="Arial" panose="020B0604020202020204" pitchFamily="34" charset="0"/>
                <a:ea typeface="Times New Roman"/>
                <a:cs typeface="Arial" panose="020B0604020202020204" pitchFamily="34" charset="0"/>
                <a:sym typeface="Times New Roman"/>
              </a:rPr>
              <a:t> de Revillagigedo: Leather Bass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©UNESCO /</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Richard Henry Salas</a:t>
            </a:r>
          </a:p>
          <a:p>
            <a:pPr marL="0" lvl="0" indent="0">
              <a:spcBef>
                <a:spcPts val="0"/>
              </a:spcBef>
              <a:spcAft>
                <a:spcPts val="0"/>
              </a:spcAft>
              <a:buClr>
                <a:schemeClr val="dk1"/>
              </a:buClr>
              <a:buSzPts val="1100"/>
              <a:buFont typeface="Arial"/>
              <a:buNone/>
            </a:pP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chemeClr val="dk1"/>
              </a:buClr>
              <a:buSzPts val="1100"/>
              <a:buFont typeface="Arial"/>
              <a:buNone/>
            </a:pPr>
            <a:r>
              <a:rPr lang="hr-HR" b="1" dirty="0" smtClean="0">
                <a:solidFill>
                  <a:schemeClr val="dk1"/>
                </a:solidFill>
                <a:latin typeface="Arial" panose="020B0604020202020204" pitchFamily="34" charset="0"/>
                <a:ea typeface="Times New Roman"/>
                <a:cs typeface="Arial" panose="020B0604020202020204" pitchFamily="34" charset="0"/>
                <a:sym typeface="Times New Roman"/>
              </a:rPr>
              <a:t>Challenges in cooperative management</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0" dirty="0" smtClean="0">
                <a:latin typeface="Arial" panose="020B0604020202020204" pitchFamily="34" charset="0"/>
                <a:ea typeface="Times New Roman"/>
                <a:cs typeface="Arial" panose="020B0604020202020204" pitchFamily="34" charset="0"/>
                <a:sym typeface="Times New Roman"/>
              </a:rPr>
              <a:t>Cooperative management can</a:t>
            </a:r>
            <a:r>
              <a:rPr lang="en-US" b="0" baseline="0" dirty="0" smtClean="0">
                <a:latin typeface="Arial" panose="020B0604020202020204" pitchFamily="34" charset="0"/>
                <a:ea typeface="Times New Roman"/>
                <a:cs typeface="Arial" panose="020B0604020202020204" pitchFamily="34" charset="0"/>
                <a:sym typeface="Times New Roman"/>
              </a:rPr>
              <a:t> pose many challenges. Some examples include</a:t>
            </a:r>
            <a:r>
              <a:rPr lang="hr-HR" b="0" baseline="0" dirty="0" smtClean="0">
                <a:latin typeface="Arial" panose="020B0604020202020204" pitchFamily="34" charset="0"/>
                <a:ea typeface="Times New Roman"/>
                <a:cs typeface="Arial" panose="020B0604020202020204" pitchFamily="34" charset="0"/>
                <a:sym typeface="Times New Roman"/>
              </a:rPr>
              <a:t>:</a:t>
            </a:r>
            <a:endParaRPr lang="en-GB" sz="1100"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baseline="0" dirty="0" smtClean="0">
                <a:latin typeface="Arial" panose="020B0604020202020204" pitchFamily="34" charset="0"/>
                <a:ea typeface="Times New Roman"/>
                <a:cs typeface="Arial" panose="020B0604020202020204" pitchFamily="34" charset="0"/>
                <a:sym typeface="Times New Roman"/>
              </a:rPr>
              <a:t>Inaccessible terrain and/or remoteness. It can be difficult to access certain areas along the border, or physically cross the border where the TBCA exists</a:t>
            </a:r>
            <a:r>
              <a:rPr lang="hr-HR" b="0" baseline="0" dirty="0" smtClean="0">
                <a:latin typeface="Arial" panose="020B0604020202020204" pitchFamily="34" charset="0"/>
                <a:ea typeface="Times New Roman"/>
                <a:cs typeface="Arial" panose="020B0604020202020204" pitchFamily="34" charset="0"/>
                <a:sym typeface="Times New Roman"/>
              </a:rPr>
              <a:t>.</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baseline="0" dirty="0" smtClean="0">
                <a:latin typeface="Arial" panose="020B0604020202020204" pitchFamily="34" charset="0"/>
                <a:ea typeface="Times New Roman"/>
                <a:cs typeface="Arial" panose="020B0604020202020204" pitchFamily="34" charset="0"/>
                <a:sym typeface="Times New Roman"/>
              </a:rPr>
              <a:t>Insufficient communication networks. Communication can be inadequate due to networks that are separate or independent, or that do not have sufficient coverage or reach</a:t>
            </a:r>
            <a:r>
              <a:rPr lang="hr-HR" b="0" baseline="0" dirty="0" smtClean="0">
                <a:latin typeface="Arial" panose="020B0604020202020204" pitchFamily="34" charset="0"/>
                <a:ea typeface="Times New Roman"/>
                <a:cs typeface="Arial" panose="020B0604020202020204" pitchFamily="34" charset="0"/>
                <a:sym typeface="Times New Roman"/>
              </a:rPr>
              <a:t>.</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baseline="0" dirty="0" smtClean="0">
                <a:latin typeface="Arial" panose="020B0604020202020204" pitchFamily="34" charset="0"/>
                <a:ea typeface="Times New Roman"/>
                <a:cs typeface="Arial" panose="020B0604020202020204" pitchFamily="34" charset="0"/>
                <a:sym typeface="Times New Roman"/>
              </a:rPr>
              <a:t>Language differences. Communication can be further impeded when actors on different sides of the border do not speak a common language.</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baseline="0" dirty="0" smtClean="0">
                <a:latin typeface="Arial" panose="020B0604020202020204" pitchFamily="34" charset="0"/>
                <a:ea typeface="Times New Roman"/>
                <a:cs typeface="Arial" panose="020B0604020202020204" pitchFamily="34" charset="0"/>
                <a:sym typeface="Times New Roman"/>
              </a:rPr>
              <a:t>Conflicting resource management policies. Differences in policy as well as legal and institutional frameworks can impede cooperation.</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baseline="0" dirty="0" smtClean="0">
                <a:latin typeface="Arial" panose="020B0604020202020204" pitchFamily="34" charset="0"/>
                <a:ea typeface="Times New Roman"/>
                <a:cs typeface="Arial" panose="020B0604020202020204" pitchFamily="34" charset="0"/>
                <a:sym typeface="Times New Roman"/>
              </a:rPr>
              <a:t>Disparate resource availability. Often one side has more resources or different resources than the other. This can sometimes be turned to advantage, but other times can impede harmonization of management and enforcement activities.</a:t>
            </a:r>
            <a:r>
              <a:rPr lang="en-US" baseline="0" dirty="0" smtClean="0">
                <a:latin typeface="Arial" panose="020B0604020202020204" pitchFamily="34" charset="0"/>
                <a:ea typeface="Times New Roman"/>
                <a:cs typeface="Arial" panose="020B0604020202020204" pitchFamily="34" charset="0"/>
                <a:sym typeface="Times New Roman"/>
              </a:rPr>
              <a:t> </a:t>
            </a: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344525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f00c54b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f00c54b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 Eastern</a:t>
            </a:r>
            <a:r>
              <a:rPr lang="en" i="1" baseline="0" dirty="0" smtClean="0">
                <a:latin typeface="Arial" panose="020B0604020202020204" pitchFamily="34" charset="0"/>
                <a:ea typeface="Times New Roman"/>
                <a:cs typeface="Arial" panose="020B0604020202020204" pitchFamily="34" charset="0"/>
                <a:sym typeface="Times New Roman"/>
              </a:rPr>
              <a:t> Tropical Marine Corridor: Galapagos Islands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©UNESCO /</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Francesco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Bandarin</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(top)</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Malpelo</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Fauna and Flora Sanctuary, Bat Fish –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Ogcocephalus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porrectus</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©UNESCO</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smtClean="0"/>
              <a:t>Yves </a:t>
            </a:r>
            <a:r>
              <a:rPr lang="en-GB" i="1" dirty="0" err="1" smtClean="0"/>
              <a:t>Lefèvre</a:t>
            </a:r>
            <a:r>
              <a:rPr lang="hr-HR" i="1" dirty="0" smtClean="0"/>
              <a:t> (bottom)</a:t>
            </a:r>
            <a:endParaRPr lang="en-GB"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chemeClr val="dk1"/>
              </a:buClr>
              <a:buSzPts val="1100"/>
              <a:buFont typeface="Arial"/>
              <a:buNone/>
            </a:pP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chemeClr val="dk1"/>
              </a:buClr>
              <a:buSzPts val="1100"/>
              <a:buFont typeface="Arial"/>
              <a:buNone/>
            </a:pPr>
            <a:r>
              <a:rPr lang="hr-HR" b="1" dirty="0" smtClean="0">
                <a:solidFill>
                  <a:schemeClr val="dk1"/>
                </a:solidFill>
                <a:latin typeface="Arial" panose="020B0604020202020204" pitchFamily="34" charset="0"/>
                <a:ea typeface="Times New Roman"/>
                <a:cs typeface="Arial" panose="020B0604020202020204" pitchFamily="34" charset="0"/>
                <a:sym typeface="Times New Roman"/>
              </a:rPr>
              <a:t>Importance</a:t>
            </a:r>
            <a:r>
              <a:rPr lang="hr-HR" b="1" baseline="0" dirty="0" smtClean="0">
                <a:solidFill>
                  <a:schemeClr val="dk1"/>
                </a:solidFill>
                <a:latin typeface="Arial" panose="020B0604020202020204" pitchFamily="34" charset="0"/>
                <a:ea typeface="Times New Roman"/>
                <a:cs typeface="Arial" panose="020B0604020202020204" pitchFamily="34" charset="0"/>
                <a:sym typeface="Times New Roman"/>
              </a:rPr>
              <a:t> of cooperative management</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Cooperative </a:t>
            </a:r>
            <a:r>
              <a:rPr lang="en-US" b="0" dirty="0" smtClean="0">
                <a:latin typeface="Arial" panose="020B0604020202020204" pitchFamily="34" charset="0"/>
                <a:ea typeface="Times New Roman"/>
                <a:cs typeface="Arial" panose="020B0604020202020204" pitchFamily="34" charset="0"/>
                <a:sym typeface="Times New Roman"/>
              </a:rPr>
              <a:t>management serves an</a:t>
            </a:r>
            <a:r>
              <a:rPr lang="en-US" b="0" baseline="0" dirty="0" smtClean="0">
                <a:latin typeface="Arial" panose="020B0604020202020204" pitchFamily="34" charset="0"/>
                <a:ea typeface="Times New Roman"/>
                <a:cs typeface="Arial" panose="020B0604020202020204" pitchFamily="34" charset="0"/>
                <a:sym typeface="Times New Roman"/>
              </a:rPr>
              <a:t> important purpose in transboundary conservation.</a:t>
            </a:r>
            <a:r>
              <a:rPr lang="en-US" b="0" baseline="0" dirty="0">
                <a:latin typeface="Arial" panose="020B0604020202020204" pitchFamily="34" charset="0"/>
                <a:ea typeface="Times New Roman"/>
                <a:cs typeface="Arial" panose="020B0604020202020204" pitchFamily="34" charset="0"/>
                <a:sym typeface="Times New Roman"/>
              </a:rPr>
              <a:t> </a:t>
            </a:r>
            <a:r>
              <a:rPr lang="en-GB" b="0" dirty="0" smtClean="0">
                <a:latin typeface="Arial" panose="020B0604020202020204" pitchFamily="34" charset="0"/>
                <a:ea typeface="Times New Roman"/>
                <a:cs typeface="Arial" panose="020B0604020202020204" pitchFamily="34" charset="0"/>
                <a:sym typeface="Times New Roman"/>
              </a:rPr>
              <a:t>Cooperative management </a:t>
            </a:r>
            <a:r>
              <a:rPr lang="hr-HR" b="0" dirty="0" smtClean="0">
                <a:latin typeface="Arial" panose="020B0604020202020204" pitchFamily="34" charset="0"/>
                <a:ea typeface="Times New Roman"/>
                <a:cs typeface="Arial" panose="020B0604020202020204" pitchFamily="34" charset="0"/>
                <a:sym typeface="Times New Roman"/>
              </a:rPr>
              <a:t>can enable and enhance:</a:t>
            </a:r>
            <a:r>
              <a:rPr lang="hr-HR" b="0" baseline="0" dirty="0" smtClean="0">
                <a:latin typeface="Arial" panose="020B0604020202020204" pitchFamily="34" charset="0"/>
                <a:ea typeface="Times New Roman"/>
                <a:cs typeface="Arial" panose="020B0604020202020204" pitchFamily="34" charset="0"/>
                <a:sym typeface="Times New Roman"/>
              </a:rPr>
              <a:t> </a:t>
            </a:r>
            <a:endParaRPr lang="en-GB" sz="1100"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i="0" dirty="0" smtClean="0">
                <a:latin typeface="Arial" panose="020B0604020202020204" pitchFamily="34" charset="0"/>
                <a:ea typeface="Times New Roman"/>
                <a:cs typeface="Arial" panose="020B0604020202020204" pitchFamily="34" charset="0"/>
                <a:sym typeface="Times New Roman"/>
              </a:rPr>
              <a:t>Cooperation between different sectors, such as government agencies and Indigenous Peoples</a:t>
            </a:r>
            <a:endParaRPr lang="hr-HR" b="0" i="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i="0" dirty="0" smtClean="0">
                <a:latin typeface="Arial" panose="020B0604020202020204" pitchFamily="34" charset="0"/>
                <a:ea typeface="Times New Roman"/>
                <a:cs typeface="Arial" panose="020B0604020202020204" pitchFamily="34" charset="0"/>
                <a:sym typeface="Times New Roman"/>
              </a:rPr>
              <a:t>Cooperation within the same sector, such as several stakeholder groups of local communities</a:t>
            </a:r>
            <a:endParaRPr lang="hr-HR" b="0" i="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i="0" dirty="0" smtClean="0">
                <a:latin typeface="Arial" panose="020B0604020202020204" pitchFamily="34" charset="0"/>
                <a:ea typeface="Times New Roman"/>
                <a:cs typeface="Arial" panose="020B0604020202020204" pitchFamily="34" charset="0"/>
                <a:sym typeface="Times New Roman"/>
              </a:rPr>
              <a:t>Realization of different types of benefits for</a:t>
            </a:r>
            <a:r>
              <a:rPr lang="hr-HR" b="0" i="0" dirty="0" smtClean="0">
                <a:latin typeface="Arial" panose="020B0604020202020204" pitchFamily="34" charset="0"/>
                <a:ea typeface="Times New Roman"/>
                <a:cs typeface="Arial" panose="020B0604020202020204" pitchFamily="34" charset="0"/>
                <a:sym typeface="Times New Roman"/>
              </a:rPr>
              <a:t>:</a:t>
            </a:r>
            <a:endParaRPr lang="en-US" b="0" i="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US" i="0" dirty="0" smtClean="0">
                <a:latin typeface="Arial" panose="020B0604020202020204" pitchFamily="34" charset="0"/>
                <a:ea typeface="Times New Roman"/>
                <a:cs typeface="Arial" panose="020B0604020202020204" pitchFamily="34" charset="0"/>
                <a:sym typeface="Times New Roman"/>
              </a:rPr>
              <a:t>nature </a:t>
            </a:r>
            <a:r>
              <a:rPr lang="hr-HR" i="0" dirty="0" smtClean="0">
                <a:latin typeface="Arial" panose="020B0604020202020204" pitchFamily="34" charset="0"/>
                <a:ea typeface="Times New Roman"/>
                <a:cs typeface="Arial" panose="020B0604020202020204" pitchFamily="34" charset="0"/>
                <a:sym typeface="Times New Roman"/>
              </a:rPr>
              <a:t>and</a:t>
            </a:r>
            <a:r>
              <a:rPr lang="en-US" i="0" dirty="0" smtClean="0">
                <a:latin typeface="Arial" panose="020B0604020202020204" pitchFamily="34" charset="0"/>
                <a:ea typeface="Times New Roman"/>
                <a:cs typeface="Arial" panose="020B0604020202020204" pitchFamily="34" charset="0"/>
                <a:sym typeface="Times New Roman"/>
              </a:rPr>
              <a:t> conservation</a:t>
            </a:r>
          </a:p>
          <a:p>
            <a:pPr marL="628650" lvl="1" indent="-171450" rtl="0">
              <a:spcBef>
                <a:spcPts val="0"/>
              </a:spcBef>
              <a:spcAft>
                <a:spcPts val="0"/>
              </a:spcAft>
            </a:pPr>
            <a:r>
              <a:rPr lang="en-US" i="0" dirty="0" smtClean="0">
                <a:latin typeface="Arial" panose="020B0604020202020204" pitchFamily="34" charset="0"/>
                <a:ea typeface="Times New Roman"/>
                <a:cs typeface="Arial" panose="020B0604020202020204" pitchFamily="34" charset="0"/>
                <a:sym typeface="Times New Roman"/>
              </a:rPr>
              <a:t>local communities</a:t>
            </a:r>
          </a:p>
          <a:p>
            <a:pPr marL="628650" lvl="1" indent="-171450" rtl="0">
              <a:spcBef>
                <a:spcPts val="0"/>
              </a:spcBef>
              <a:spcAft>
                <a:spcPts val="0"/>
              </a:spcAft>
            </a:pPr>
            <a:r>
              <a:rPr lang="en-US" i="0" dirty="0" smtClean="0">
                <a:latin typeface="Arial" panose="020B0604020202020204" pitchFamily="34" charset="0"/>
                <a:ea typeface="Times New Roman"/>
                <a:cs typeface="Arial" panose="020B0604020202020204" pitchFamily="34" charset="0"/>
                <a:sym typeface="Times New Roman"/>
              </a:rPr>
              <a:t>local, regional and national economy</a:t>
            </a:r>
          </a:p>
          <a:p>
            <a:pPr marL="628650" lvl="1" indent="-171450" rtl="0">
              <a:spcBef>
                <a:spcPts val="0"/>
              </a:spcBef>
              <a:spcAft>
                <a:spcPts val="0"/>
              </a:spcAft>
            </a:pPr>
            <a:r>
              <a:rPr lang="en-US" i="0" dirty="0" smtClean="0">
                <a:latin typeface="Arial" panose="020B0604020202020204" pitchFamily="34" charset="0"/>
                <a:ea typeface="Times New Roman"/>
                <a:cs typeface="Arial" panose="020B0604020202020204" pitchFamily="34" charset="0"/>
                <a:sym typeface="Times New Roman"/>
              </a:rPr>
              <a:t>political relations</a:t>
            </a:r>
            <a:r>
              <a:rPr lang="en-US" i="0" baseline="0" dirty="0" smtClean="0">
                <a:latin typeface="Arial" panose="020B0604020202020204" pitchFamily="34" charset="0"/>
                <a:ea typeface="Times New Roman"/>
                <a:cs typeface="Arial" panose="020B0604020202020204" pitchFamily="34" charset="0"/>
                <a:sym typeface="Times New Roman"/>
              </a:rPr>
              <a:t> and</a:t>
            </a:r>
            <a:r>
              <a:rPr lang="en-US" i="0" dirty="0" smtClean="0">
                <a:latin typeface="Arial" panose="020B0604020202020204" pitchFamily="34" charset="0"/>
                <a:ea typeface="Times New Roman"/>
                <a:cs typeface="Arial" panose="020B0604020202020204" pitchFamily="34" charset="0"/>
                <a:sym typeface="Times New Roman"/>
              </a:rPr>
              <a:t> peace building </a:t>
            </a:r>
          </a:p>
          <a:p>
            <a:pPr marL="628650" lvl="1" indent="-171450" rtl="0">
              <a:spcBef>
                <a:spcPts val="0"/>
              </a:spcBef>
              <a:spcAft>
                <a:spcPts val="0"/>
              </a:spcAft>
            </a:pPr>
            <a:r>
              <a:rPr lang="en-US" i="0" dirty="0" smtClean="0">
                <a:latin typeface="Arial" panose="020B0604020202020204" pitchFamily="34" charset="0"/>
                <a:ea typeface="Times New Roman"/>
                <a:cs typeface="Arial" panose="020B0604020202020204" pitchFamily="34" charset="0"/>
                <a:sym typeface="Times New Roman"/>
              </a:rPr>
              <a:t>and </a:t>
            </a:r>
            <a:r>
              <a:rPr lang="en-US" i="0" dirty="0" err="1" smtClean="0">
                <a:latin typeface="Arial" panose="020B0604020202020204" pitchFamily="34" charset="0"/>
                <a:ea typeface="Times New Roman"/>
                <a:cs typeface="Arial" panose="020B0604020202020204" pitchFamily="34" charset="0"/>
                <a:sym typeface="Times New Roman"/>
              </a:rPr>
              <a:t>harmoni</a:t>
            </a:r>
            <a:r>
              <a:rPr lang="hr-HR" i="0" dirty="0" smtClean="0">
                <a:latin typeface="Arial" panose="020B0604020202020204" pitchFamily="34" charset="0"/>
                <a:ea typeface="Times New Roman"/>
                <a:cs typeface="Arial" panose="020B0604020202020204" pitchFamily="34" charset="0"/>
                <a:sym typeface="Times New Roman"/>
              </a:rPr>
              <a:t>z</a:t>
            </a:r>
            <a:r>
              <a:rPr lang="en-US" i="0" dirty="0" err="1" smtClean="0">
                <a:latin typeface="Arial" panose="020B0604020202020204" pitchFamily="34" charset="0"/>
                <a:ea typeface="Times New Roman"/>
                <a:cs typeface="Arial" panose="020B0604020202020204" pitchFamily="34" charset="0"/>
                <a:sym typeface="Times New Roman"/>
              </a:rPr>
              <a:t>ation</a:t>
            </a:r>
            <a:r>
              <a:rPr lang="en-US" i="0" dirty="0" smtClean="0">
                <a:latin typeface="Arial" panose="020B0604020202020204" pitchFamily="34" charset="0"/>
                <a:ea typeface="Times New Roman"/>
                <a:cs typeface="Arial" panose="020B0604020202020204" pitchFamily="34" charset="0"/>
                <a:sym typeface="Times New Roman"/>
              </a:rPr>
              <a:t> of policy.</a:t>
            </a:r>
            <a:endParaRPr lang="en-GB" sz="1100"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b="0" i="0" dirty="0" smtClean="0">
                <a:latin typeface="Arial" panose="020B0604020202020204" pitchFamily="34" charset="0"/>
                <a:ea typeface="Times New Roman"/>
                <a:cs typeface="Arial" panose="020B0604020202020204" pitchFamily="34" charset="0"/>
                <a:sym typeface="Times New Roman"/>
              </a:rPr>
              <a:t>Mutual trust and relationships</a:t>
            </a:r>
          </a:p>
          <a:p>
            <a:pPr marL="0" lvl="0" indent="0" rtl="0">
              <a:spcBef>
                <a:spcPts val="0"/>
              </a:spcBef>
              <a:spcAft>
                <a:spcPts val="0"/>
              </a:spcAft>
              <a:buNone/>
            </a:pPr>
            <a:endParaRPr lang="en-US" i="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i="0" dirty="0" smtClean="0">
                <a:latin typeface="Arial" panose="020B0604020202020204" pitchFamily="34" charset="0"/>
                <a:ea typeface="Times New Roman"/>
                <a:cs typeface="Arial" panose="020B0604020202020204" pitchFamily="34" charset="0"/>
                <a:sym typeface="Times New Roman"/>
              </a:rPr>
              <a:t>These</a:t>
            </a:r>
            <a:r>
              <a:rPr lang="en-US" i="0" baseline="0" dirty="0" smtClean="0">
                <a:latin typeface="Arial" panose="020B0604020202020204" pitchFamily="34" charset="0"/>
                <a:ea typeface="Times New Roman"/>
                <a:cs typeface="Arial" panose="020B0604020202020204" pitchFamily="34" charset="0"/>
                <a:sym typeface="Times New Roman"/>
              </a:rPr>
              <a:t> benefits of cooperative management can outweigh the costs. More detail on benefits of transboundary cooperation </a:t>
            </a:r>
            <a:r>
              <a:rPr lang="hr-HR" i="0" baseline="0" dirty="0" smtClean="0">
                <a:latin typeface="Arial" panose="020B0604020202020204" pitchFamily="34" charset="0"/>
                <a:ea typeface="Times New Roman"/>
                <a:cs typeface="Arial" panose="020B0604020202020204" pitchFamily="34" charset="0"/>
                <a:sym typeface="Times New Roman"/>
              </a:rPr>
              <a:t>were provided </a:t>
            </a:r>
            <a:r>
              <a:rPr lang="en-US" i="0" baseline="0" dirty="0" smtClean="0">
                <a:latin typeface="Arial" panose="020B0604020202020204" pitchFamily="34" charset="0"/>
                <a:ea typeface="Times New Roman"/>
                <a:cs typeface="Arial" panose="020B0604020202020204" pitchFamily="34" charset="0"/>
                <a:sym typeface="Times New Roman"/>
              </a:rPr>
              <a:t>in Lesson 1.</a:t>
            </a:r>
            <a:endParaRPr lang="en-US" i="0"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lang="en-US" i="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hr-HR" dirty="0" smtClean="0">
                <a:latin typeface="Arial" panose="020B0604020202020204" pitchFamily="34" charset="0"/>
                <a:ea typeface="Times New Roman"/>
                <a:cs typeface="Arial" panose="020B0604020202020204" pitchFamily="34" charset="0"/>
                <a:sym typeface="Times New Roman"/>
              </a:rPr>
              <a:t>Examples</a:t>
            </a:r>
            <a:r>
              <a:rPr lang="en-US" dirty="0" smtClean="0">
                <a:latin typeface="Arial" panose="020B0604020202020204" pitchFamily="34" charset="0"/>
                <a:ea typeface="Times New Roman"/>
                <a:cs typeface="Arial" panose="020B0604020202020204" pitchFamily="34" charset="0"/>
                <a:sym typeface="Times New Roman"/>
              </a:rPr>
              <a:t> of benefits of cooperative</a:t>
            </a:r>
            <a:r>
              <a:rPr lang="en-US" baseline="0" dirty="0" smtClean="0">
                <a:latin typeface="Arial" panose="020B0604020202020204" pitchFamily="34" charset="0"/>
                <a:ea typeface="Times New Roman"/>
                <a:cs typeface="Arial" panose="020B0604020202020204" pitchFamily="34" charset="0"/>
                <a:sym typeface="Times New Roman"/>
              </a:rPr>
              <a:t> management</a:t>
            </a:r>
            <a:r>
              <a:rPr lang="en-US" dirty="0" smtClean="0">
                <a:latin typeface="Arial" panose="020B0604020202020204" pitchFamily="34" charset="0"/>
                <a:ea typeface="Times New Roman"/>
                <a:cs typeface="Arial" panose="020B0604020202020204" pitchFamily="34" charset="0"/>
                <a:sym typeface="Times New Roman"/>
              </a:rPr>
              <a:t> can be found</a:t>
            </a:r>
            <a:r>
              <a:rPr lang="en-US" baseline="0" dirty="0" smtClean="0">
                <a:latin typeface="Arial" panose="020B0604020202020204" pitchFamily="34" charset="0"/>
                <a:ea typeface="Times New Roman"/>
                <a:cs typeface="Arial" panose="020B0604020202020204" pitchFamily="34" charset="0"/>
                <a:sym typeface="Times New Roman"/>
              </a:rPr>
              <a:t> in the </a:t>
            </a:r>
            <a:r>
              <a:rPr lang="en-US" i="1" baseline="0" dirty="0" smtClean="0">
                <a:latin typeface="Arial" panose="020B0604020202020204" pitchFamily="34" charset="0"/>
                <a:ea typeface="Times New Roman"/>
                <a:cs typeface="Arial" panose="020B0604020202020204" pitchFamily="34" charset="0"/>
                <a:sym typeface="Times New Roman"/>
              </a:rPr>
              <a:t>Best Practice Guidelines</a:t>
            </a:r>
            <a:r>
              <a:rPr lang="en-US" b="0" i="0" baseline="0" dirty="0" smtClean="0">
                <a:latin typeface="Arial" panose="020B0604020202020204" pitchFamily="34" charset="0"/>
                <a:ea typeface="Times New Roman"/>
                <a:cs typeface="Arial" panose="020B0604020202020204" pitchFamily="34" charset="0"/>
                <a:sym typeface="Times New Roman"/>
              </a:rPr>
              <a:t>, which may be distributed as handouts</a:t>
            </a:r>
            <a:r>
              <a:rPr lang="hr-HR" b="0" i="0" baseline="0" dirty="0" smtClean="0">
                <a:latin typeface="Arial" panose="020B0604020202020204" pitchFamily="34" charset="0"/>
                <a:ea typeface="Times New Roman"/>
                <a:cs typeface="Arial" panose="020B0604020202020204" pitchFamily="34" charset="0"/>
                <a:sym typeface="Times New Roman"/>
              </a:rPr>
              <a:t>:</a:t>
            </a:r>
            <a:endParaRPr lang="en-GB" sz="1100"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i="0" dirty="0" smtClean="0">
                <a:latin typeface="Arial" panose="020B0604020202020204" pitchFamily="34" charset="0"/>
                <a:ea typeface="Times New Roman"/>
                <a:cs typeface="Arial" panose="020B0604020202020204" pitchFamily="34" charset="0"/>
                <a:sym typeface="Times New Roman"/>
              </a:rPr>
              <a:t>Box</a:t>
            </a:r>
            <a:r>
              <a:rPr lang="en-US" i="0" baseline="0" dirty="0" smtClean="0">
                <a:latin typeface="Arial" panose="020B0604020202020204" pitchFamily="34" charset="0"/>
                <a:ea typeface="Times New Roman"/>
                <a:cs typeface="Arial" panose="020B0604020202020204" pitchFamily="34" charset="0"/>
                <a:sym typeface="Times New Roman"/>
              </a:rPr>
              <a:t> 6, p. 24 describes an example of cooperative management for saving the endangered Cross River Gorilla in Nigeria and Cameroon</a:t>
            </a:r>
            <a:endParaRPr lang="hr-HR" i="0" baseline="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i="0" baseline="0" dirty="0" smtClean="0">
                <a:latin typeface="Arial" panose="020B0604020202020204" pitchFamily="34" charset="0"/>
                <a:ea typeface="Times New Roman"/>
                <a:cs typeface="Arial" panose="020B0604020202020204" pitchFamily="34" charset="0"/>
                <a:sym typeface="Times New Roman"/>
              </a:rPr>
              <a:t>Box 16, p. 67 elaborates the initiation of cooperative management in the Emerald Triangle between Cambodia, Laos and Thailand to combat poaching and human encroachment</a:t>
            </a:r>
          </a:p>
          <a:p>
            <a:pPr marL="0" lvl="0" indent="0" rtl="0">
              <a:spcBef>
                <a:spcPts val="0"/>
              </a:spcBef>
              <a:spcAft>
                <a:spcPts val="0"/>
              </a:spcAft>
              <a:buNone/>
            </a:pPr>
            <a:endParaRPr i="0"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485593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f00c54b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f00c54b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 Eastern</a:t>
            </a:r>
            <a:r>
              <a:rPr lang="en" i="1" baseline="0" dirty="0" smtClean="0">
                <a:latin typeface="Arial" panose="020B0604020202020204" pitchFamily="34" charset="0"/>
                <a:ea typeface="Times New Roman"/>
                <a:cs typeface="Arial" panose="020B0604020202020204" pitchFamily="34" charset="0"/>
                <a:sym typeface="Times New Roman"/>
              </a:rPr>
              <a:t> Tropical Marine Corridor: </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Cocos Island National Park ©</a:t>
            </a:r>
            <a:r>
              <a:rPr lang="en-GB" i="1" dirty="0" smtClean="0"/>
              <a:t>UNESCO /</a:t>
            </a:r>
            <a:r>
              <a:rPr lang="hr-HR" i="1" dirty="0" smtClean="0"/>
              <a:t> </a:t>
            </a:r>
            <a:r>
              <a:rPr lang="en-GB" i="1" dirty="0" err="1" smtClean="0"/>
              <a:t>Marjaana</a:t>
            </a:r>
            <a:r>
              <a:rPr lang="en-GB" i="1" dirty="0" smtClean="0"/>
              <a:t> </a:t>
            </a:r>
            <a:r>
              <a:rPr lang="en-GB" i="1" dirty="0" err="1" smtClean="0"/>
              <a:t>Kokkonen</a:t>
            </a:r>
            <a:endParaRPr lang="en-GB"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chemeClr val="dk1"/>
              </a:buClr>
              <a:buSzPts val="1100"/>
              <a:buFont typeface="Arial"/>
              <a:buNone/>
            </a:pPr>
            <a:endParaRPr lang="hr-H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chemeClr val="dk1"/>
              </a:buClr>
              <a:buSzPts val="1100"/>
              <a:buFont typeface="Arial"/>
              <a:buNone/>
            </a:pPr>
            <a:r>
              <a:rPr lang="hr-HR" b="1" dirty="0" smtClean="0">
                <a:solidFill>
                  <a:schemeClr val="dk1"/>
                </a:solidFill>
                <a:latin typeface="Arial" panose="020B0604020202020204" pitchFamily="34" charset="0"/>
                <a:ea typeface="Times New Roman"/>
                <a:cs typeface="Arial" panose="020B0604020202020204" pitchFamily="34" charset="0"/>
                <a:sym typeface="Times New Roman"/>
              </a:rPr>
              <a:t>Enabling conditions</a:t>
            </a:r>
            <a:r>
              <a:rPr lang="hr-HR" b="1" baseline="0" dirty="0" smtClean="0">
                <a:solidFill>
                  <a:schemeClr val="dk1"/>
                </a:solidFill>
                <a:latin typeface="Arial" panose="020B0604020202020204" pitchFamily="34" charset="0"/>
                <a:ea typeface="Times New Roman"/>
                <a:cs typeface="Arial" panose="020B0604020202020204" pitchFamily="34" charset="0"/>
                <a:sym typeface="Times New Roman"/>
              </a:rPr>
              <a:t> for cooperative management</a:t>
            </a:r>
            <a:endParaRPr b="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sz="1100" b="0" dirty="0" smtClean="0">
                <a:latin typeface="Arial" panose="020B0604020202020204" pitchFamily="34" charset="0"/>
                <a:ea typeface="Times New Roman"/>
                <a:cs typeface="Arial" panose="020B0604020202020204" pitchFamily="34" charset="0"/>
                <a:sym typeface="Times New Roman"/>
              </a:rPr>
              <a:t>There are certain key e</a:t>
            </a:r>
            <a:r>
              <a:rPr lang="hr-HR" sz="1100" b="0" dirty="0" smtClean="0">
                <a:latin typeface="Arial" panose="020B0604020202020204" pitchFamily="34" charset="0"/>
                <a:ea typeface="Times New Roman"/>
                <a:cs typeface="Arial" panose="020B0604020202020204" pitchFamily="34" charset="0"/>
                <a:sym typeface="Times New Roman"/>
              </a:rPr>
              <a:t>nabling </a:t>
            </a:r>
            <a:r>
              <a:rPr lang="en-US" sz="1100" b="0" dirty="0" smtClean="0">
                <a:latin typeface="Arial" panose="020B0604020202020204" pitchFamily="34" charset="0"/>
                <a:ea typeface="Times New Roman"/>
                <a:cs typeface="Arial" panose="020B0604020202020204" pitchFamily="34" charset="0"/>
                <a:sym typeface="Times New Roman"/>
              </a:rPr>
              <a:t>c</a:t>
            </a:r>
            <a:r>
              <a:rPr lang="hr-HR" sz="1100" b="0" dirty="0" smtClean="0">
                <a:latin typeface="Arial" panose="020B0604020202020204" pitchFamily="34" charset="0"/>
                <a:ea typeface="Times New Roman"/>
                <a:cs typeface="Arial" panose="020B0604020202020204" pitchFamily="34" charset="0"/>
                <a:sym typeface="Times New Roman"/>
              </a:rPr>
              <a:t>onditions for </a:t>
            </a:r>
            <a:r>
              <a:rPr lang="en-US" sz="1100" b="0" dirty="0" smtClean="0">
                <a:latin typeface="Arial" panose="020B0604020202020204" pitchFamily="34" charset="0"/>
                <a:ea typeface="Times New Roman"/>
                <a:cs typeface="Arial" panose="020B0604020202020204" pitchFamily="34" charset="0"/>
                <a:sym typeface="Times New Roman"/>
              </a:rPr>
              <a:t>establishing </a:t>
            </a:r>
            <a:r>
              <a:rPr lang="hr-HR" b="0" dirty="0" smtClean="0">
                <a:latin typeface="Arial" panose="020B0604020202020204" pitchFamily="34" charset="0"/>
                <a:ea typeface="Times New Roman"/>
                <a:cs typeface="Arial" panose="020B0604020202020204" pitchFamily="34" charset="0"/>
                <a:sym typeface="Times New Roman"/>
              </a:rPr>
              <a:t>cooperative </a:t>
            </a:r>
            <a:r>
              <a:rPr lang="en" b="0" dirty="0" smtClean="0">
                <a:latin typeface="Arial" panose="020B0604020202020204" pitchFamily="34" charset="0"/>
                <a:ea typeface="Times New Roman"/>
                <a:cs typeface="Arial" panose="020B0604020202020204" pitchFamily="34" charset="0"/>
                <a:sym typeface="Times New Roman"/>
              </a:rPr>
              <a:t>management arrangements.</a:t>
            </a:r>
            <a:endParaRPr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100" b="0" i="0" u="none" strike="noStrike" kern="1200" cap="none" baseline="0" dirty="0" smtClean="0">
                <a:solidFill>
                  <a:schemeClr val="tx1"/>
                </a:solidFill>
                <a:latin typeface="Arial"/>
                <a:ea typeface="Arial"/>
                <a:cs typeface="Arial"/>
                <a:sym typeface="Arial"/>
              </a:rPr>
              <a:t>Clear reason for cooperation. Pursuing strategies for establishment of cooperative management is critical if cooperation is to survive over the long term. However, Parties need to ensure that they think carefully about why they intend to cooperate.</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100" b="0" i="0" u="none" strike="noStrike" kern="1200" cap="none" baseline="0" dirty="0" smtClean="0">
                <a:solidFill>
                  <a:schemeClr val="tx1"/>
                </a:solidFill>
                <a:latin typeface="Arial"/>
                <a:ea typeface="Arial"/>
                <a:cs typeface="Arial"/>
                <a:sym typeface="Arial"/>
              </a:rPr>
              <a:t>Parties are sure that the benefits of </a:t>
            </a:r>
            <a:r>
              <a:rPr lang="hr-HR" sz="1100" b="0" i="0" u="none" strike="noStrike" kern="1200" cap="none" baseline="0" dirty="0" smtClean="0">
                <a:solidFill>
                  <a:schemeClr val="tx1"/>
                </a:solidFill>
                <a:latin typeface="Arial"/>
                <a:ea typeface="Arial"/>
                <a:cs typeface="Arial"/>
                <a:sym typeface="Arial"/>
              </a:rPr>
              <a:t>transboundary conservation </a:t>
            </a:r>
            <a:r>
              <a:rPr lang="en-GB" sz="1100" b="0" i="0" u="none" strike="noStrike" kern="1200" cap="none" baseline="0" dirty="0" smtClean="0">
                <a:solidFill>
                  <a:schemeClr val="tx1"/>
                </a:solidFill>
                <a:latin typeface="Arial"/>
                <a:ea typeface="Arial"/>
                <a:cs typeface="Arial"/>
                <a:sym typeface="Arial"/>
              </a:rPr>
              <a:t>outweigh the transaction costs. As discussed in Lesson 1, transboundary conservation can provide significant benefits as well as costs. Many of these costs relate to </a:t>
            </a:r>
            <a:r>
              <a:rPr lang="hr-HR" sz="1100" b="0" i="0" u="none" strike="noStrike" kern="1200" cap="none" baseline="0" dirty="0" smtClean="0">
                <a:solidFill>
                  <a:schemeClr val="tx1"/>
                </a:solidFill>
                <a:latin typeface="Arial"/>
                <a:ea typeface="Arial"/>
                <a:cs typeface="Arial"/>
                <a:sym typeface="Arial"/>
              </a:rPr>
              <a:t>cooperative</a:t>
            </a:r>
            <a:r>
              <a:rPr lang="en-GB" sz="1100" b="0" i="0" u="none" strike="noStrike" kern="1200" cap="none" baseline="0" dirty="0" smtClean="0">
                <a:solidFill>
                  <a:schemeClr val="tx1"/>
                </a:solidFill>
                <a:latin typeface="Arial"/>
                <a:ea typeface="Arial"/>
                <a:cs typeface="Arial"/>
                <a:sym typeface="Arial"/>
              </a:rPr>
              <a:t> management. For cooperative management to be successful, it is important for all parties to recognize that the benefits outweigh the costs. This can be supported by feasibility studies, described in Lesson 3, which can be used to show that the benefits of a </a:t>
            </a:r>
            <a:r>
              <a:rPr lang="hr-HR" sz="1100" b="0" i="0" u="none" strike="noStrike" kern="1200" cap="none" baseline="0" dirty="0" smtClean="0">
                <a:solidFill>
                  <a:schemeClr val="tx1"/>
                </a:solidFill>
                <a:latin typeface="Arial"/>
                <a:ea typeface="Arial"/>
                <a:cs typeface="Arial"/>
                <a:sym typeface="Arial"/>
              </a:rPr>
              <a:t>TBCA </a:t>
            </a:r>
            <a:r>
              <a:rPr lang="en-GB" sz="1100" b="0" i="0" u="none" strike="noStrike" kern="1200" cap="none" baseline="0" dirty="0" smtClean="0">
                <a:solidFill>
                  <a:schemeClr val="tx1"/>
                </a:solidFill>
                <a:latin typeface="Arial"/>
                <a:ea typeface="Arial"/>
                <a:cs typeface="Arial"/>
                <a:sym typeface="Arial"/>
              </a:rPr>
              <a:t>outweigh the costs.</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kern="1200" cap="none" baseline="0" dirty="0" smtClean="0">
                <a:solidFill>
                  <a:schemeClr val="tx1"/>
                </a:solidFill>
                <a:latin typeface="Arial"/>
                <a:ea typeface="Arial"/>
                <a:cs typeface="Arial"/>
                <a:sym typeface="Arial"/>
              </a:rPr>
              <a:t>Mandates from decision-making bodies are secured. As introduced in Lesson 4, management depends on clear and adequate governance frameworks.   Management bodies need clear authority determined by governance processes. Mandates for management can be based on frameworks that are more or less formal, as discussed later in this presentation.</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100" b="0" i="0" u="none" strike="noStrike" kern="1200" cap="none" baseline="0" dirty="0" smtClean="0">
                <a:solidFill>
                  <a:schemeClr val="tx1"/>
                </a:solidFill>
                <a:latin typeface="Arial"/>
                <a:ea typeface="Arial"/>
                <a:cs typeface="Arial"/>
                <a:sym typeface="Arial"/>
              </a:rPr>
              <a:t>Key stakeholders are identified and leadership has been agreed. Lesson 5 provided information on determining leadership and involving relevant stakeholders.  These factors are essential for effective cooperative management.</a:t>
            </a:r>
            <a:endParaRPr lang="en-GB" sz="1600" dirty="0" smtClean="0">
              <a:latin typeface="Arial" panose="020B0604020202020204" pitchFamily="34" charset="0"/>
              <a:cs typeface="Arial" panose="020B0604020202020204" pitchFamily="34" charset="0"/>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88190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f00c54b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f00c54b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hr-HR" sz="1100" b="1" dirty="0" smtClean="0">
                <a:sym typeface="Times New Roman"/>
              </a:rPr>
              <a:t>Cooperative management in practice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sz="1100" dirty="0" smtClean="0">
                <a:sym typeface="Times New Roman"/>
              </a:rPr>
              <a:t>In practice, cooperative management</a:t>
            </a:r>
            <a:r>
              <a:rPr lang="en-GB" sz="1100" baseline="0" dirty="0" smtClean="0">
                <a:sym typeface="Times New Roman"/>
              </a:rPr>
              <a:t> can take many forms.  </a:t>
            </a:r>
            <a:r>
              <a:rPr lang="en-GB" sz="1100" dirty="0" smtClean="0">
                <a:sym typeface="Times New Roman"/>
              </a:rPr>
              <a:t>Potential practical measures for cooperative </a:t>
            </a:r>
            <a:r>
              <a:rPr lang="hr-HR" sz="1100" dirty="0" smtClean="0">
                <a:sym typeface="Times New Roman"/>
              </a:rPr>
              <a:t>managment</a:t>
            </a:r>
            <a:r>
              <a:rPr lang="hr-HR" sz="1100" baseline="0" dirty="0" smtClean="0">
                <a:sym typeface="Times New Roman"/>
              </a:rPr>
              <a:t> </a:t>
            </a:r>
            <a:r>
              <a:rPr lang="en-GB" sz="1100" dirty="0" smtClean="0">
                <a:sym typeface="Times New Roman"/>
              </a:rPr>
              <a:t>in transboundary conservation</a:t>
            </a:r>
            <a:r>
              <a:rPr lang="en-GB" sz="1100" baseline="0" dirty="0" smtClean="0">
                <a:sym typeface="Times New Roman"/>
              </a:rPr>
              <a:t> include cooperation in:</a:t>
            </a:r>
            <a:endParaRPr lang="en-GB"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hr-HR" sz="1800" dirty="0" smtClean="0">
                <a:latin typeface="Arial" panose="020B0604020202020204" pitchFamily="34" charset="0"/>
                <a:ea typeface="Times New Roman"/>
                <a:cs typeface="Arial" panose="020B0604020202020204" pitchFamily="34" charset="0"/>
                <a:sym typeface="Times New Roman"/>
              </a:rPr>
              <a:t>Day-to-day management: e.g. s</a:t>
            </a:r>
            <a:r>
              <a:rPr lang="hr-HR" sz="2000" b="0" i="0" u="none" strike="noStrike" cap="none" dirty="0" smtClean="0">
                <a:solidFill>
                  <a:srgbClr val="000000"/>
                </a:solidFill>
                <a:latin typeface="Arial"/>
                <a:ea typeface="Arial"/>
                <a:cs typeface="Arial"/>
                <a:sym typeface="Arial"/>
              </a:rPr>
              <a:t>haring of heavy equipment, organization of joint patrols to combat poaching and illegal wildlife trade, cooperation in wildfire management</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hr-HR" sz="1800" dirty="0" smtClean="0">
                <a:latin typeface="Arial" panose="020B0604020202020204" pitchFamily="34" charset="0"/>
                <a:ea typeface="Times New Roman"/>
                <a:cs typeface="Arial" panose="020B0604020202020204" pitchFamily="34" charset="0"/>
                <a:sym typeface="Times New Roman"/>
              </a:rPr>
              <a:t>Monitoring of species</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hr-HR" sz="1800" dirty="0" smtClean="0">
                <a:latin typeface="Arial" panose="020B0604020202020204" pitchFamily="34" charset="0"/>
                <a:ea typeface="Times New Roman"/>
                <a:cs typeface="Arial" panose="020B0604020202020204" pitchFamily="34" charset="0"/>
                <a:sym typeface="Times New Roman"/>
              </a:rPr>
              <a:t>Ecosystem restoration</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800" dirty="0" smtClean="0">
                <a:latin typeface="Arial" panose="020B0604020202020204" pitchFamily="34" charset="0"/>
                <a:ea typeface="Times New Roman"/>
                <a:cs typeface="Arial" panose="020B0604020202020204" pitchFamily="34" charset="0"/>
                <a:sym typeface="Times New Roman"/>
              </a:rPr>
              <a:t>Staff training and exchange visits</a:t>
            </a:r>
            <a:endParaRPr lang="hr-HR" sz="180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800" dirty="0" smtClean="0">
                <a:latin typeface="Arial" panose="020B0604020202020204" pitchFamily="34" charset="0"/>
                <a:ea typeface="Times New Roman"/>
                <a:cs typeface="Arial" panose="020B0604020202020204" pitchFamily="34" charset="0"/>
                <a:sym typeface="Times New Roman"/>
              </a:rPr>
              <a:t>Research and sharing of information</a:t>
            </a:r>
            <a:endParaRPr lang="hr-HR" sz="180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800" dirty="0" smtClean="0">
                <a:latin typeface="Arial" panose="020B0604020202020204" pitchFamily="34" charset="0"/>
                <a:ea typeface="Times New Roman"/>
                <a:cs typeface="Arial" panose="020B0604020202020204" pitchFamily="34" charset="0"/>
                <a:sym typeface="Times New Roman"/>
              </a:rPr>
              <a:t>Avoiding human-wildlife conflict</a:t>
            </a:r>
            <a:r>
              <a:rPr lang="hr-HR" sz="1800" dirty="0" smtClean="0">
                <a:latin typeface="Arial" panose="020B0604020202020204" pitchFamily="34" charset="0"/>
                <a:ea typeface="Times New Roman"/>
                <a:cs typeface="Arial" panose="020B0604020202020204" pitchFamily="34" charset="0"/>
                <a:sym typeface="Times New Roman"/>
              </a:rPr>
              <a:t> – one should be careful here as this is a</a:t>
            </a:r>
            <a:r>
              <a:rPr lang="hr-HR" sz="1800" baseline="0" dirty="0" smtClean="0">
                <a:latin typeface="Arial" panose="020B0604020202020204" pitchFamily="34" charset="0"/>
                <a:ea typeface="Times New Roman"/>
                <a:cs typeface="Arial" panose="020B0604020202020204" pitchFamily="34" charset="0"/>
                <a:sym typeface="Times New Roman"/>
              </a:rPr>
              <a:t> sensitive issue</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hr-HR" sz="1600" dirty="0" smtClean="0">
                <a:latin typeface="Arial" panose="020B0604020202020204" pitchFamily="34" charset="0"/>
                <a:ea typeface="Times New Roman"/>
                <a:cs typeface="Arial" panose="020B0604020202020204" pitchFamily="34" charset="0"/>
                <a:sym typeface="Times New Roman"/>
              </a:rPr>
              <a:t>Supporting </a:t>
            </a:r>
            <a:r>
              <a:rPr lang="en-GB" sz="1600" dirty="0" smtClean="0">
                <a:latin typeface="Arial" panose="020B0604020202020204" pitchFamily="34" charset="0"/>
                <a:ea typeface="Times New Roman"/>
                <a:cs typeface="Arial" panose="020B0604020202020204" pitchFamily="34" charset="0"/>
                <a:sym typeface="Times New Roman"/>
              </a:rPr>
              <a:t>social connections</a:t>
            </a:r>
            <a:r>
              <a:rPr lang="hr-HR" sz="1600" dirty="0" smtClean="0">
                <a:latin typeface="Arial" panose="020B0604020202020204" pitchFamily="34" charset="0"/>
                <a:ea typeface="Times New Roman"/>
                <a:cs typeface="Arial" panose="020B0604020202020204" pitchFamily="34" charset="0"/>
                <a:sym typeface="Times New Roman"/>
              </a:rPr>
              <a:t>: e.g.</a:t>
            </a:r>
            <a:r>
              <a:rPr lang="hr-HR" sz="1600" baseline="0" dirty="0" smtClean="0">
                <a:latin typeface="Arial" panose="020B0604020202020204" pitchFamily="34" charset="0"/>
                <a:ea typeface="Times New Roman"/>
                <a:cs typeface="Arial" panose="020B0604020202020204" pitchFamily="34" charset="0"/>
                <a:sym typeface="Times New Roman"/>
              </a:rPr>
              <a:t> t</a:t>
            </a:r>
            <a:r>
              <a:rPr lang="hr-HR" sz="1800" b="0" i="0" u="none" strike="noStrike" cap="none" dirty="0" smtClean="0">
                <a:solidFill>
                  <a:srgbClr val="000000"/>
                </a:solidFill>
                <a:latin typeface="Arial"/>
                <a:ea typeface="Arial"/>
                <a:cs typeface="Arial"/>
                <a:sym typeface="Arial"/>
              </a:rPr>
              <a:t>rade of local producs</a:t>
            </a:r>
            <a:r>
              <a:rPr lang="hr-HR" sz="1800" b="0" i="0" u="none" strike="noStrike" cap="none" baseline="0" dirty="0" smtClean="0">
                <a:solidFill>
                  <a:srgbClr val="000000"/>
                </a:solidFill>
                <a:latin typeface="Arial"/>
                <a:ea typeface="Arial"/>
                <a:cs typeface="Arial"/>
                <a:sym typeface="Arial"/>
              </a:rPr>
              <a:t> </a:t>
            </a:r>
            <a:r>
              <a:rPr lang="hr-HR" sz="1800" b="0" i="0" u="none" strike="noStrike" cap="none" dirty="0" smtClean="0">
                <a:solidFill>
                  <a:srgbClr val="000000"/>
                </a:solidFill>
                <a:latin typeface="Arial"/>
                <a:ea typeface="Arial"/>
                <a:cs typeface="Arial"/>
                <a:sym typeface="Arial"/>
              </a:rPr>
              <a:t>across borders, sport events, local festivals and celebrations</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800" dirty="0" smtClean="0">
                <a:latin typeface="Arial" panose="020B0604020202020204" pitchFamily="34" charset="0"/>
                <a:ea typeface="Times New Roman"/>
                <a:cs typeface="Arial" panose="020B0604020202020204" pitchFamily="34" charset="0"/>
                <a:sym typeface="Times New Roman"/>
              </a:rPr>
              <a:t>Joint fundraising and project implementation</a:t>
            </a:r>
            <a:endParaRPr lang="hr-HR" sz="180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800" dirty="0" smtClean="0">
                <a:latin typeface="Arial" panose="020B0604020202020204" pitchFamily="34" charset="0"/>
                <a:ea typeface="Times New Roman"/>
                <a:cs typeface="Arial" panose="020B0604020202020204" pitchFamily="34" charset="0"/>
                <a:sym typeface="Times New Roman"/>
              </a:rPr>
              <a:t>Tourism related activities</a:t>
            </a:r>
            <a:r>
              <a:rPr lang="hr-HR" sz="1800" dirty="0" smtClean="0">
                <a:latin typeface="Arial" panose="020B0604020202020204" pitchFamily="34" charset="0"/>
                <a:ea typeface="Times New Roman"/>
                <a:cs typeface="Arial" panose="020B0604020202020204" pitchFamily="34" charset="0"/>
                <a:sym typeface="Times New Roman"/>
              </a:rPr>
              <a:t>: e.g.</a:t>
            </a:r>
            <a:r>
              <a:rPr lang="hr-HR" sz="1800" baseline="0" dirty="0" smtClean="0">
                <a:latin typeface="Arial" panose="020B0604020202020204" pitchFamily="34" charset="0"/>
                <a:ea typeface="Times New Roman"/>
                <a:cs typeface="Arial" panose="020B0604020202020204" pitchFamily="34" charset="0"/>
                <a:sym typeface="Times New Roman"/>
              </a:rPr>
              <a:t> d</a:t>
            </a:r>
            <a:r>
              <a:rPr lang="hr-HR" sz="2000" b="0" i="0" u="none" strike="noStrike" cap="none" dirty="0" smtClean="0">
                <a:solidFill>
                  <a:srgbClr val="000000"/>
                </a:solidFill>
                <a:latin typeface="Arial"/>
                <a:ea typeface="Arial"/>
                <a:cs typeface="Arial"/>
                <a:sym typeface="Arial"/>
              </a:rPr>
              <a:t>evelopment of joint tourism products (joint marketing, e.g. common map),</a:t>
            </a:r>
            <a:r>
              <a:rPr lang="hr-HR" sz="2000" b="0" i="0" u="none" strike="noStrike" cap="none" baseline="0" dirty="0" smtClean="0">
                <a:solidFill>
                  <a:srgbClr val="000000"/>
                </a:solidFill>
                <a:latin typeface="Arial"/>
                <a:ea typeface="Arial"/>
                <a:cs typeface="Arial"/>
                <a:sym typeface="Arial"/>
              </a:rPr>
              <a:t> p</a:t>
            </a:r>
            <a:r>
              <a:rPr lang="hr-HR" sz="2000" b="0" i="0" u="none" strike="noStrike" cap="none" dirty="0" smtClean="0">
                <a:solidFill>
                  <a:srgbClr val="000000"/>
                </a:solidFill>
                <a:latin typeface="Arial"/>
                <a:ea typeface="Arial"/>
                <a:cs typeface="Arial"/>
                <a:sym typeface="Arial"/>
              </a:rPr>
              <a:t>romotion of local cultural heritage,</a:t>
            </a:r>
            <a:r>
              <a:rPr lang="hr-HR" sz="2000" b="0" i="0" u="none" strike="noStrike" cap="none" baseline="0" dirty="0" smtClean="0">
                <a:solidFill>
                  <a:srgbClr val="000000"/>
                </a:solidFill>
                <a:latin typeface="Arial"/>
                <a:ea typeface="Arial"/>
                <a:cs typeface="Arial"/>
                <a:sym typeface="Arial"/>
              </a:rPr>
              <a:t> c</a:t>
            </a:r>
            <a:r>
              <a:rPr lang="hr-HR" sz="2000" b="0" i="0" u="none" strike="noStrike" cap="none" dirty="0" smtClean="0">
                <a:solidFill>
                  <a:srgbClr val="000000"/>
                </a:solidFill>
                <a:latin typeface="Arial"/>
                <a:ea typeface="Arial"/>
                <a:cs typeface="Arial"/>
                <a:sym typeface="Arial"/>
              </a:rPr>
              <a:t>ommon identity (e.g. logo, website), route signage,</a:t>
            </a:r>
            <a:r>
              <a:rPr lang="hr-HR" sz="2000" b="0" i="0" u="none" strike="noStrike" cap="none" baseline="0" dirty="0" smtClean="0">
                <a:solidFill>
                  <a:srgbClr val="000000"/>
                </a:solidFill>
                <a:latin typeface="Arial"/>
                <a:ea typeface="Arial"/>
                <a:cs typeface="Arial"/>
                <a:sym typeface="Arial"/>
              </a:rPr>
              <a:t> c</a:t>
            </a:r>
            <a:r>
              <a:rPr lang="hr-HR" sz="2000" b="0" i="0" u="none" strike="noStrike" cap="none" dirty="0" smtClean="0">
                <a:solidFill>
                  <a:srgbClr val="000000"/>
                </a:solidFill>
                <a:latin typeface="Arial"/>
                <a:ea typeface="Arial"/>
                <a:cs typeface="Arial"/>
                <a:sym typeface="Arial"/>
              </a:rPr>
              <a:t>ooperation in tourism planning,</a:t>
            </a:r>
            <a:r>
              <a:rPr lang="hr-HR" sz="2000" b="0" i="0" u="none" strike="noStrike" cap="none" baseline="0" dirty="0" smtClean="0">
                <a:solidFill>
                  <a:srgbClr val="000000"/>
                </a:solidFill>
                <a:latin typeface="Arial"/>
                <a:ea typeface="Arial"/>
                <a:cs typeface="Arial"/>
                <a:sym typeface="Arial"/>
              </a:rPr>
              <a:t> p</a:t>
            </a:r>
            <a:r>
              <a:rPr lang="hr-HR" sz="2000" b="0" i="0" u="none" strike="noStrike" cap="none" dirty="0" smtClean="0">
                <a:solidFill>
                  <a:srgbClr val="000000"/>
                </a:solidFill>
                <a:latin typeface="Arial"/>
                <a:ea typeface="Arial"/>
                <a:cs typeface="Arial"/>
                <a:sym typeface="Arial"/>
              </a:rPr>
              <a:t>rovision of simplified border crossing procedures and visa requirements,</a:t>
            </a:r>
            <a:r>
              <a:rPr lang="hr-HR" sz="2000" b="0" i="0" u="none" strike="noStrike" cap="none" baseline="0" dirty="0" smtClean="0">
                <a:solidFill>
                  <a:srgbClr val="000000"/>
                </a:solidFill>
                <a:latin typeface="Arial"/>
                <a:ea typeface="Arial"/>
                <a:cs typeface="Arial"/>
                <a:sym typeface="Arial"/>
              </a:rPr>
              <a:t> o</a:t>
            </a:r>
            <a:r>
              <a:rPr lang="hr-HR" sz="2000" b="0" i="0" u="none" strike="noStrike" cap="none" dirty="0" smtClean="0">
                <a:solidFill>
                  <a:srgbClr val="000000"/>
                </a:solidFill>
                <a:latin typeface="Arial"/>
                <a:ea typeface="Arial"/>
                <a:cs typeface="Arial"/>
                <a:sym typeface="Arial"/>
              </a:rPr>
              <a:t>ne-fee-only system,</a:t>
            </a:r>
            <a:r>
              <a:rPr lang="hr-HR" sz="2000" b="0" i="0" u="none" strike="noStrike" cap="none" baseline="0" dirty="0" smtClean="0">
                <a:solidFill>
                  <a:srgbClr val="000000"/>
                </a:solidFill>
                <a:latin typeface="Arial"/>
                <a:ea typeface="Arial"/>
                <a:cs typeface="Arial"/>
                <a:sym typeface="Arial"/>
              </a:rPr>
              <a:t> c</a:t>
            </a:r>
            <a:r>
              <a:rPr lang="hr-HR" sz="2000" b="0" i="0" u="none" strike="noStrike" cap="none" dirty="0" smtClean="0">
                <a:solidFill>
                  <a:srgbClr val="000000"/>
                </a:solidFill>
                <a:latin typeface="Arial"/>
                <a:ea typeface="Arial"/>
                <a:cs typeface="Arial"/>
                <a:sym typeface="Arial"/>
              </a:rPr>
              <a:t>ommon code of conduct for visitors,</a:t>
            </a:r>
            <a:r>
              <a:rPr lang="hr-HR" sz="2000" b="0" i="0" u="none" strike="noStrike" cap="none" baseline="0" dirty="0" smtClean="0">
                <a:solidFill>
                  <a:srgbClr val="000000"/>
                </a:solidFill>
                <a:latin typeface="Arial"/>
                <a:ea typeface="Arial"/>
                <a:cs typeface="Arial"/>
                <a:sym typeface="Arial"/>
              </a:rPr>
              <a:t> s</a:t>
            </a:r>
            <a:r>
              <a:rPr lang="hr-HR" sz="2000" b="0" i="0" u="none" strike="noStrike" cap="none" dirty="0" smtClean="0">
                <a:solidFill>
                  <a:srgbClr val="000000"/>
                </a:solidFill>
                <a:latin typeface="Arial"/>
                <a:ea typeface="Arial"/>
                <a:cs typeface="Arial"/>
                <a:sym typeface="Arial"/>
              </a:rPr>
              <a:t>implified licensing and fees for guides crossing borders with tourists,</a:t>
            </a:r>
            <a:r>
              <a:rPr lang="hr-HR" sz="2000" b="0" i="0" u="none" strike="noStrike" cap="none" baseline="0" dirty="0" smtClean="0">
                <a:solidFill>
                  <a:srgbClr val="000000"/>
                </a:solidFill>
                <a:latin typeface="Arial"/>
                <a:ea typeface="Arial"/>
                <a:cs typeface="Arial"/>
                <a:sym typeface="Arial"/>
              </a:rPr>
              <a:t> e</a:t>
            </a:r>
            <a:r>
              <a:rPr lang="hr-HR" sz="2000" b="0" i="0" u="none" strike="noStrike" cap="none" dirty="0" smtClean="0">
                <a:solidFill>
                  <a:srgbClr val="000000"/>
                </a:solidFill>
                <a:latin typeface="Arial"/>
                <a:ea typeface="Arial"/>
                <a:cs typeface="Arial"/>
                <a:sym typeface="Arial"/>
              </a:rPr>
              <a:t>ngagement of local entrepreneurs and involvement of local people in providing services for tourists</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800" b="0" dirty="0" smtClean="0">
                <a:latin typeface="Arial" panose="020B0604020202020204" pitchFamily="34" charset="0"/>
                <a:ea typeface="Times New Roman"/>
                <a:cs typeface="Arial" panose="020B0604020202020204" pitchFamily="34" charset="0"/>
                <a:sym typeface="Times New Roman"/>
              </a:rPr>
              <a:t>Harmonisation of policy and development of agreements</a:t>
            </a:r>
            <a:endParaRPr lang="hr-HR" sz="1800" b="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800" b="0" dirty="0" smtClean="0">
                <a:latin typeface="Arial" panose="020B0604020202020204" pitchFamily="34" charset="0"/>
                <a:ea typeface="Times New Roman"/>
                <a:cs typeface="Arial" panose="020B0604020202020204" pitchFamily="34" charset="0"/>
                <a:sym typeface="Times New Roman"/>
              </a:rPr>
              <a:t>Developing</a:t>
            </a:r>
            <a:r>
              <a:rPr lang="en-US" sz="1800" b="0" baseline="0" dirty="0" smtClean="0">
                <a:latin typeface="Arial" panose="020B0604020202020204" pitchFamily="34" charset="0"/>
                <a:ea typeface="Times New Roman"/>
                <a:cs typeface="Arial" panose="020B0604020202020204" pitchFamily="34" charset="0"/>
                <a:sym typeface="Times New Roman"/>
              </a:rPr>
              <a:t> a communication strategy</a:t>
            </a:r>
            <a:endParaRPr lang="hr-HR" sz="1800" b="0" baseline="0" dirty="0" smtClean="0">
              <a:latin typeface="Arial" panose="020B0604020202020204" pitchFamily="34" charset="0"/>
              <a:ea typeface="Times New Roman"/>
              <a:cs typeface="Arial" panose="020B0604020202020204" pitchFamily="34" charset="0"/>
              <a:sym typeface="Times New Roman"/>
            </a:endParaRP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US" sz="1800" b="0" baseline="0" dirty="0" smtClean="0">
                <a:latin typeface="Arial" panose="020B0604020202020204" pitchFamily="34" charset="0"/>
                <a:ea typeface="Times New Roman"/>
                <a:cs typeface="Arial" panose="020B0604020202020204" pitchFamily="34" charset="0"/>
                <a:sym typeface="Times New Roman"/>
              </a:rPr>
              <a:t>Public relations and media work. Communication efforts should be harmonized among all parties.</a:t>
            </a:r>
            <a:r>
              <a:rPr lang="en-US" sz="1800" baseline="0" dirty="0" smtClean="0">
                <a:latin typeface="Arial" panose="020B0604020202020204" pitchFamily="34" charset="0"/>
                <a:ea typeface="Times New Roman"/>
                <a:cs typeface="Arial" panose="020B0604020202020204" pitchFamily="34" charset="0"/>
                <a:sym typeface="Times New Roman"/>
              </a:rPr>
              <a:t>  </a:t>
            </a:r>
            <a:endParaRPr lang="en-US" sz="1800" dirty="0" smtClean="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051357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f00c54b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ff00c54b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i="1" dirty="0" smtClean="0">
                <a:latin typeface="Arial" panose="020B0604020202020204" pitchFamily="34" charset="0"/>
                <a:ea typeface="Times New Roman"/>
                <a:cs typeface="Arial" panose="020B0604020202020204" pitchFamily="34" charset="0"/>
                <a:sym typeface="Times New Roman"/>
              </a:rPr>
              <a:t>Photo Credit: Eastern</a:t>
            </a:r>
            <a:r>
              <a:rPr lang="en" i="1" baseline="0" dirty="0" smtClean="0">
                <a:latin typeface="Arial" panose="020B0604020202020204" pitchFamily="34" charset="0"/>
                <a:ea typeface="Times New Roman"/>
                <a:cs typeface="Arial" panose="020B0604020202020204" pitchFamily="34" charset="0"/>
                <a:sym typeface="Times New Roman"/>
              </a:rPr>
              <a:t> Tropical Marine Corridor;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Whale Shark ©Erick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Higuera</a:t>
            </a:r>
            <a:endParaRPr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endParaRPr lang="en-US"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a:t>
            </a: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Ask learners about their experience with management.</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your experience with management in protected areas?  </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different in </a:t>
            </a:r>
            <a:r>
              <a:rPr lang="hr-HR" baseline="0" dirty="0" smtClean="0">
                <a:solidFill>
                  <a:schemeClr val="dk1"/>
                </a:solidFill>
                <a:latin typeface="Arial" panose="020B0604020202020204" pitchFamily="34" charset="0"/>
                <a:ea typeface="Times New Roman"/>
                <a:cs typeface="Arial" panose="020B0604020202020204" pitchFamily="34" charset="0"/>
                <a:sym typeface="Times New Roman"/>
              </a:rPr>
              <a:t>management of </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TBCAs?</a:t>
            </a:r>
          </a:p>
          <a:p>
            <a:pPr marL="457200" lvl="1"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1"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Pause the slideshow and take notes on the slide itself to record learner’s responses. Duplicate the slide if you need more space. Afterwards, responses can be shared with learners.</a:t>
            </a:r>
          </a:p>
          <a:p>
            <a:pPr marL="0" lvl="1"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baseline="0" dirty="0" smtClean="0">
                <a:solidFill>
                  <a:schemeClr val="dk1"/>
                </a:solidFill>
                <a:latin typeface="Arial" panose="020B0604020202020204" pitchFamily="34" charset="0"/>
                <a:ea typeface="Times New Roman"/>
                <a:cs typeface="Arial" panose="020B0604020202020204" pitchFamily="34" charset="0"/>
                <a:sym typeface="Times New Roman"/>
              </a:rPr>
              <a:t>Questions and answers</a:t>
            </a: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Following the discussion, ask learners if they have any questions on the lesson, or on anything the other learners have said.</a:t>
            </a:r>
          </a:p>
          <a:p>
            <a:pPr marL="0" lvl="0" indent="0" rtl="0">
              <a:spcBef>
                <a:spcPts val="0"/>
              </a:spcBef>
              <a:spcAft>
                <a:spcPts val="0"/>
              </a:spcAft>
              <a:buClr>
                <a:schemeClr val="dk1"/>
              </a:buClr>
              <a:buSzPts val="1100"/>
              <a:buFont typeface="Arial"/>
              <a:buNone/>
            </a:pPr>
            <a:endParaRPr i="1"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838990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ff00c54b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ff00c54be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i="1" dirty="0" smtClean="0">
                <a:latin typeface="Arial" panose="020B0604020202020204" pitchFamily="34" charset="0"/>
                <a:ea typeface="Times New Roman"/>
                <a:cs typeface="Arial" panose="020B0604020202020204" pitchFamily="34" charset="0"/>
                <a:sym typeface="Times New Roman"/>
              </a:rPr>
              <a:t>Photo Credit: Eastern</a:t>
            </a:r>
            <a:r>
              <a:rPr lang="en" i="1" baseline="0" dirty="0" smtClean="0">
                <a:latin typeface="Arial" panose="020B0604020202020204" pitchFamily="34" charset="0"/>
                <a:ea typeface="Times New Roman"/>
                <a:cs typeface="Arial" panose="020B0604020202020204" pitchFamily="34" charset="0"/>
                <a:sym typeface="Times New Roman"/>
              </a:rPr>
              <a:t> Tropical Marine Corridor;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Humpback Whale ©Erick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Higuera</a:t>
            </a:r>
            <a:endParaRPr lang="en-GB"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1280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ceeaf980e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ceeaf980e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800" i="1" dirty="0" smtClean="0">
                <a:latin typeface="Arial" panose="020B0604020202020204" pitchFamily="34" charset="0"/>
                <a:ea typeface="Times New Roman"/>
                <a:cs typeface="Arial" panose="020B0604020202020204" pitchFamily="34" charset="0"/>
                <a:sym typeface="Times New Roman"/>
              </a:rPr>
              <a:t>Photo Credit: Eastern</a:t>
            </a:r>
            <a:r>
              <a:rPr lang="en" sz="800" i="1" baseline="0" dirty="0" smtClean="0">
                <a:latin typeface="Arial" panose="020B0604020202020204" pitchFamily="34" charset="0"/>
                <a:ea typeface="Times New Roman"/>
                <a:cs typeface="Arial" panose="020B0604020202020204" pitchFamily="34" charset="0"/>
                <a:sym typeface="Times New Roman"/>
              </a:rPr>
              <a:t> Tropical Marine Corridor; </a:t>
            </a:r>
            <a:r>
              <a:rPr lang="en-GB" sz="800"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sz="800"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sz="800"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sz="800"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Humpback Whale ©Erick </a:t>
            </a:r>
            <a:r>
              <a:rPr lang="en-GB" sz="800" i="1" dirty="0" err="1" smtClean="0">
                <a:solidFill>
                  <a:schemeClr val="dk1"/>
                </a:solidFill>
                <a:latin typeface="Arial" panose="020B0604020202020204" pitchFamily="34" charset="0"/>
                <a:ea typeface="Times New Roman"/>
                <a:cs typeface="Arial" panose="020B0604020202020204" pitchFamily="34" charset="0"/>
                <a:sym typeface="Times New Roman"/>
              </a:rPr>
              <a:t>Higuera</a:t>
            </a:r>
            <a:r>
              <a:rPr lang="en-GB" sz="800" i="1" dirty="0" smtClean="0">
                <a:solidFill>
                  <a:schemeClr val="dk1"/>
                </a:solidFill>
                <a:latin typeface="Arial" panose="020B0604020202020204" pitchFamily="34" charset="0"/>
                <a:ea typeface="Times New Roman"/>
                <a:cs typeface="Arial" panose="020B0604020202020204" pitchFamily="34" charset="0"/>
                <a:sym typeface="Times New Roman"/>
              </a:rPr>
              <a:t> </a:t>
            </a:r>
          </a:p>
          <a:p>
            <a:pPr marL="0" lvl="0" indent="0" rtl="0">
              <a:spcBef>
                <a:spcPts val="0"/>
              </a:spcBef>
              <a:spcAft>
                <a:spcPts val="0"/>
              </a:spcAft>
              <a:buNone/>
            </a:pPr>
            <a:endParaRPr lang="en-US" sz="120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l" rtl="0">
              <a:lnSpc>
                <a:spcPct val="115000"/>
              </a:lnSpc>
              <a:spcBef>
                <a:spcPts val="0"/>
              </a:spcBef>
              <a:spcAft>
                <a:spcPts val="0"/>
              </a:spcAft>
              <a:buNone/>
            </a:pPr>
            <a:r>
              <a:rPr lang="en-US" sz="1200" b="1" dirty="0" smtClean="0">
                <a:solidFill>
                  <a:schemeClr val="dk1"/>
                </a:solidFill>
              </a:rPr>
              <a:t>Factors</a:t>
            </a:r>
            <a:r>
              <a:rPr lang="en-US" sz="1200" b="1" baseline="0" dirty="0" smtClean="0">
                <a:solidFill>
                  <a:schemeClr val="dk1"/>
                </a:solidFill>
              </a:rPr>
              <a:t> of success</a:t>
            </a:r>
          </a:p>
          <a:p>
            <a:pPr marL="0" lvl="0" indent="0" algn="l" rtl="0">
              <a:lnSpc>
                <a:spcPct val="115000"/>
              </a:lnSpc>
              <a:spcBef>
                <a:spcPts val="0"/>
              </a:spcBef>
              <a:spcAft>
                <a:spcPts val="0"/>
              </a:spcAft>
              <a:buNone/>
            </a:pPr>
            <a:r>
              <a:rPr lang="en-US" sz="1200" b="0" baseline="0" dirty="0" smtClean="0">
                <a:solidFill>
                  <a:schemeClr val="dk1"/>
                </a:solidFill>
              </a:rPr>
              <a:t>Recall the five factors of success in the process of initiating transboundary conservation:</a:t>
            </a:r>
          </a:p>
          <a:p>
            <a:pPr marL="0" lvl="0" indent="0" algn="l" rtl="0">
              <a:lnSpc>
                <a:spcPct val="115000"/>
              </a:lnSpc>
              <a:spcBef>
                <a:spcPts val="0"/>
              </a:spcBef>
              <a:spcAft>
                <a:spcPts val="0"/>
              </a:spcAft>
              <a:buNone/>
            </a:pPr>
            <a:r>
              <a:rPr lang="en-GB" sz="1200" b="0" dirty="0" smtClean="0">
                <a:solidFill>
                  <a:schemeClr val="dk1"/>
                </a:solidFill>
              </a:rPr>
              <a:t>1. Assess the enabling environment to pursue transboundary conservation </a:t>
            </a:r>
          </a:p>
          <a:p>
            <a:pPr marL="0" lvl="0" indent="0" algn="l" rtl="0">
              <a:lnSpc>
                <a:spcPct val="115000"/>
              </a:lnSpc>
              <a:spcBef>
                <a:spcPts val="0"/>
              </a:spcBef>
              <a:spcAft>
                <a:spcPts val="0"/>
              </a:spcAft>
              <a:buNone/>
            </a:pPr>
            <a:r>
              <a:rPr lang="en-GB" sz="1200" b="0" dirty="0" smtClean="0">
                <a:solidFill>
                  <a:schemeClr val="dk1"/>
                </a:solidFill>
              </a:rPr>
              <a:t>2. Define the transboundary context and relationships affecting the achievement of the conservation targets and the resulting geographic extent </a:t>
            </a:r>
          </a:p>
          <a:p>
            <a:pPr marL="0" lvl="0" indent="0" algn="l" rtl="0">
              <a:lnSpc>
                <a:spcPct val="115000"/>
              </a:lnSpc>
              <a:spcBef>
                <a:spcPts val="0"/>
              </a:spcBef>
              <a:spcAft>
                <a:spcPts val="0"/>
              </a:spcAft>
              <a:buNone/>
            </a:pPr>
            <a:r>
              <a:rPr lang="en-GB" sz="1200" b="0" dirty="0" smtClean="0">
                <a:solidFill>
                  <a:schemeClr val="dk1"/>
                </a:solidFill>
              </a:rPr>
              <a:t>3. Identify and involve stakeholders, obtain support of decision makers and ensure political will and buy-in</a:t>
            </a:r>
          </a:p>
          <a:p>
            <a:pPr marL="0" lvl="0" indent="0" algn="l" rtl="0">
              <a:lnSpc>
                <a:spcPct val="115000"/>
              </a:lnSpc>
              <a:spcBef>
                <a:spcPts val="0"/>
              </a:spcBef>
              <a:spcAft>
                <a:spcPts val="0"/>
              </a:spcAft>
              <a:buNone/>
            </a:pPr>
            <a:r>
              <a:rPr lang="en-GB" sz="1200" b="0" dirty="0" smtClean="0">
                <a:solidFill>
                  <a:schemeClr val="dk1"/>
                </a:solidFill>
              </a:rPr>
              <a:t>4. Agree on common values and joint vision</a:t>
            </a:r>
          </a:p>
          <a:p>
            <a:pPr marL="0" lvl="0" indent="0" algn="l" rtl="0">
              <a:lnSpc>
                <a:spcPct val="115000"/>
              </a:lnSpc>
              <a:spcBef>
                <a:spcPts val="0"/>
              </a:spcBef>
              <a:spcAft>
                <a:spcPts val="0"/>
              </a:spcAft>
              <a:buNone/>
            </a:pPr>
            <a:r>
              <a:rPr lang="en-GB" sz="1200" b="0" dirty="0" smtClean="0">
                <a:solidFill>
                  <a:schemeClr val="dk1"/>
                </a:solidFill>
              </a:rPr>
              <a:t>5. Determine common transboundary management objectives and develop cooperative agreements</a:t>
            </a:r>
          </a:p>
          <a:p>
            <a:pPr marL="0" lvl="0" indent="0" algn="l" rtl="0">
              <a:lnSpc>
                <a:spcPct val="115000"/>
              </a:lnSpc>
              <a:spcBef>
                <a:spcPts val="0"/>
              </a:spcBef>
              <a:spcAft>
                <a:spcPts val="0"/>
              </a:spcAft>
              <a:buNone/>
            </a:pPr>
            <a:endParaRPr lang="en-US" sz="1200" b="0" i="0" u="none" strike="noStrike" cap="none" dirty="0" smtClean="0">
              <a:solidFill>
                <a:srgbClr val="000000"/>
              </a:solidFill>
              <a:effectLst/>
              <a:latin typeface="Arial"/>
              <a:ea typeface="Arial"/>
              <a:cs typeface="Arial"/>
              <a:sym typeface="Arial"/>
            </a:endParaRPr>
          </a:p>
          <a:p>
            <a:pPr marL="0" lvl="0" indent="0" algn="l" rtl="0">
              <a:lnSpc>
                <a:spcPct val="115000"/>
              </a:lnSpc>
              <a:spcBef>
                <a:spcPts val="0"/>
              </a:spcBef>
              <a:spcAft>
                <a:spcPts val="0"/>
              </a:spcAft>
              <a:buNone/>
            </a:pPr>
            <a:r>
              <a:rPr lang="en-US" sz="1200" b="0" i="0" u="none" strike="noStrike" cap="none" dirty="0" smtClean="0">
                <a:solidFill>
                  <a:srgbClr val="000000"/>
                </a:solidFill>
                <a:effectLst/>
                <a:latin typeface="Arial"/>
                <a:ea typeface="Arial"/>
                <a:cs typeface="Arial"/>
                <a:sym typeface="Arial"/>
              </a:rPr>
              <a:t>Lesson 6 provides</a:t>
            </a:r>
            <a:r>
              <a:rPr lang="en-US" sz="1200" b="0" i="0" u="none" strike="noStrike" cap="none" baseline="0" dirty="0" smtClean="0">
                <a:solidFill>
                  <a:srgbClr val="000000"/>
                </a:solidFill>
                <a:effectLst/>
                <a:latin typeface="Arial"/>
                <a:ea typeface="Arial"/>
                <a:cs typeface="Arial"/>
                <a:sym typeface="Arial"/>
              </a:rPr>
              <a:t> concepts, approaches and strategies for cooperative management, which is relevant to all five factors.  In particular, factors 4 and 5 relate to cooperative management, as management requires agreement on common values and joint vision as well as common transboundary management objectives and frameworks, which can take the form of cooperative agreements.  The concepts introduced in this lesson lay the groundwork for skills necessary for these factors, which will be practiced in Lesson 7.</a:t>
            </a:r>
          </a:p>
        </p:txBody>
      </p:sp>
    </p:spTree>
    <p:extLst>
      <p:ext uri="{BB962C8B-B14F-4D97-AF65-F5344CB8AC3E}">
        <p14:creationId xmlns:p14="http://schemas.microsoft.com/office/powerpoint/2010/main" val="137232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ff00c54b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ff00c54b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i="1" dirty="0" smtClean="0">
                <a:latin typeface="Arial" panose="020B0604020202020204" pitchFamily="34" charset="0"/>
                <a:ea typeface="Times New Roman"/>
                <a:cs typeface="Arial" panose="020B0604020202020204" pitchFamily="34" charset="0"/>
                <a:sym typeface="Times New Roman"/>
              </a:rPr>
              <a:t>Photo Credit: Eastern</a:t>
            </a:r>
            <a:r>
              <a:rPr lang="en" i="1" baseline="0" dirty="0" smtClean="0">
                <a:latin typeface="Arial" panose="020B0604020202020204" pitchFamily="34" charset="0"/>
                <a:ea typeface="Times New Roman"/>
                <a:cs typeface="Arial" panose="020B0604020202020204" pitchFamily="34" charset="0"/>
                <a:sym typeface="Times New Roman"/>
              </a:rPr>
              <a:t> Tropical Marine Corridor;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Humpback Whale ©Erick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Higuera</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a:t>
            </a:r>
          </a:p>
          <a:p>
            <a:pPr marL="0" lvl="0" indent="0" rtl="0">
              <a:lnSpc>
                <a:spcPct val="115000"/>
              </a:lnSpc>
              <a:spcBef>
                <a:spcPts val="0"/>
              </a:spcBef>
              <a:spcAft>
                <a:spcPts val="0"/>
              </a:spcAft>
              <a:buNone/>
            </a:pP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Clr>
                <a:schemeClr val="dk1"/>
              </a:buClr>
              <a:buSzPts val="1100"/>
              <a:buFont typeface="Arial"/>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Content overview</a:t>
            </a:r>
          </a:p>
          <a:p>
            <a:pPr marL="0" lvl="0" indent="0" rtl="0">
              <a:lnSpc>
                <a:spcPct val="115000"/>
              </a:lnSpc>
              <a:spcBef>
                <a:spcPts val="0"/>
              </a:spcBef>
              <a:spcAft>
                <a:spcPts val="0"/>
              </a:spcAft>
              <a:buClr>
                <a:schemeClr val="dk1"/>
              </a:buClr>
              <a:buSzPts val="1100"/>
              <a:buFont typeface="Arial"/>
              <a:buNone/>
            </a:pPr>
            <a:r>
              <a:rPr lang="en-US" b="0" dirty="0" smtClean="0">
                <a:solidFill>
                  <a:schemeClr val="dk1"/>
                </a:solidFill>
                <a:latin typeface="Arial" panose="020B0604020202020204" pitchFamily="34" charset="0"/>
                <a:ea typeface="Times New Roman"/>
                <a:cs typeface="Arial" panose="020B0604020202020204" pitchFamily="34" charset="0"/>
                <a:sym typeface="Times New Roman"/>
              </a:rPr>
              <a:t>This</a:t>
            </a: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 lesson will address:</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dirty="0" smtClean="0">
                <a:solidFill>
                  <a:schemeClr val="dk1"/>
                </a:solidFill>
                <a:latin typeface="Arial" panose="020B0604020202020204" pitchFamily="34" charset="0"/>
                <a:ea typeface="Times New Roman"/>
                <a:cs typeface="Arial" panose="020B0604020202020204" pitchFamily="34" charset="0"/>
                <a:sym typeface="Times New Roman"/>
              </a:rPr>
              <a:t>Management definition</a:t>
            </a: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 and concepts including clarification of the difference between management and governance</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Defining cooperative management in a transboundary context as a discussion of what cooperative management is and how it relates to the models of cooperation introduced in Lesson 1</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Characteristics of transboundary cooperative management including key principles, frameworks, challenges and benefits of cooperative management</a:t>
            </a:r>
            <a:endParaRPr lang="hr-HR"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rPr>
              <a:t>Notes and suggestions for enhancing transboundary cooperative management</a:t>
            </a:r>
          </a:p>
          <a:p>
            <a:pPr marL="171450" lvl="0" indent="-171450" rtl="0">
              <a:lnSpc>
                <a:spcPct val="115000"/>
              </a:lnSpc>
              <a:spcBef>
                <a:spcPts val="0"/>
              </a:spcBef>
              <a:spcAft>
                <a:spcPts val="0"/>
              </a:spcAft>
            </a:pPr>
            <a:endParaRPr lang="en-US" b="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171450" lvl="0" indent="-171450" rtl="0">
              <a:lnSpc>
                <a:spcPct val="115000"/>
              </a:lnSpc>
              <a:spcBef>
                <a:spcPts val="0"/>
              </a:spcBef>
              <a:spcAft>
                <a:spcPts val="0"/>
              </a:spcAft>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b="1"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219413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f00c54b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ff00c54b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 i="1" dirty="0" smtClean="0">
                <a:latin typeface="Arial" panose="020B0604020202020204" pitchFamily="34" charset="0"/>
                <a:ea typeface="Times New Roman"/>
                <a:cs typeface="Arial" panose="020B0604020202020204" pitchFamily="34" charset="0"/>
                <a:sym typeface="Times New Roman"/>
              </a:rPr>
              <a:t>Photo Credit: Eastern</a:t>
            </a:r>
            <a:r>
              <a:rPr lang="en" i="1" baseline="0" dirty="0" smtClean="0">
                <a:latin typeface="Arial" panose="020B0604020202020204" pitchFamily="34" charset="0"/>
                <a:ea typeface="Times New Roman"/>
                <a:cs typeface="Arial" panose="020B0604020202020204" pitchFamily="34" charset="0"/>
                <a:sym typeface="Times New Roman"/>
              </a:rPr>
              <a:t> Tropical Marine Corridor;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Whale Shark ©Erick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Higuera</a:t>
            </a:r>
            <a:endParaRPr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Clr>
                <a:schemeClr val="dk1"/>
              </a:buClr>
              <a:buSzPts val="1100"/>
              <a:buFont typeface="Arial"/>
              <a:buNone/>
            </a:pPr>
            <a:endParaRPr lang="en-US"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solidFill>
                  <a:schemeClr val="dk1"/>
                </a:solidFill>
                <a:latin typeface="Arial" panose="020B0604020202020204" pitchFamily="34" charset="0"/>
                <a:ea typeface="Times New Roman"/>
                <a:cs typeface="Arial" panose="020B0604020202020204" pitchFamily="34" charset="0"/>
                <a:sym typeface="Times New Roman"/>
              </a:rPr>
              <a:t>Discussion</a:t>
            </a:r>
          </a:p>
          <a:p>
            <a:pPr marL="0" lvl="0" indent="0" rtl="0">
              <a:lnSpc>
                <a:spcPct val="115000"/>
              </a:lnSpc>
              <a:spcBef>
                <a:spcPts val="0"/>
              </a:spcBef>
              <a:spcAft>
                <a:spcPts val="0"/>
              </a:spcAft>
              <a:buNone/>
            </a:pPr>
            <a:r>
              <a:rPr lang="en-US" dirty="0" smtClean="0">
                <a:solidFill>
                  <a:schemeClr val="dk1"/>
                </a:solidFill>
                <a:latin typeface="Arial" panose="020B0604020202020204" pitchFamily="34" charset="0"/>
                <a:ea typeface="Times New Roman"/>
                <a:cs typeface="Arial" panose="020B0604020202020204" pitchFamily="34" charset="0"/>
                <a:sym typeface="Times New Roman"/>
              </a:rPr>
              <a:t>Use this</a:t>
            </a: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 slide to start a discussion. Ask learners:</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management? How is it different from governance?</a:t>
            </a:r>
            <a:endParaRPr lang="hr-HR"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What is cooperative management? How is it different from other forms of management?</a:t>
            </a:r>
          </a:p>
          <a:p>
            <a:pPr marL="0" lvl="0" indent="0" rtl="0">
              <a:lnSpc>
                <a:spcPct val="115000"/>
              </a:lnSpc>
              <a:spcBef>
                <a:spcPts val="0"/>
              </a:spcBef>
              <a:spcAft>
                <a:spcPts val="0"/>
              </a:spcAft>
              <a:buNone/>
            </a:pPr>
            <a:endParaRPr lang="en-US"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aseline="0" dirty="0" smtClean="0">
                <a:solidFill>
                  <a:schemeClr val="dk1"/>
                </a:solidFill>
                <a:latin typeface="Arial" panose="020B0604020202020204" pitchFamily="34" charset="0"/>
                <a:ea typeface="Times New Roman"/>
                <a:cs typeface="Arial" panose="020B0604020202020204" pitchFamily="34" charset="0"/>
                <a:sym typeface="Times New Roman"/>
              </a:rPr>
              <a:t>Pause the slideshow and take notes on the slide itself to record learner’s responses. Duplicate the slide if you need more space. Afterwards, responses can be shared with learners.</a:t>
            </a:r>
          </a:p>
          <a:p>
            <a:pPr marL="0" lvl="0" indent="0" rtl="0">
              <a:spcBef>
                <a:spcPts val="0"/>
              </a:spcBef>
              <a:spcAft>
                <a:spcPts val="0"/>
              </a:spcAft>
              <a:buClr>
                <a:schemeClr val="dk1"/>
              </a:buClr>
              <a:buSzPts val="1100"/>
              <a:buFont typeface="Arial"/>
              <a:buNone/>
            </a:pPr>
            <a:endParaRPr i="1" dirty="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36075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fe741998e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fe741998e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What is management?</a:t>
            </a:r>
          </a:p>
          <a:p>
            <a:pPr marL="0" lvl="0" indent="0" rtl="0">
              <a:lnSpc>
                <a:spcPct val="115000"/>
              </a:lnSpc>
              <a:spcBef>
                <a:spcPts val="0"/>
              </a:spcBef>
              <a:spcAft>
                <a:spcPts val="0"/>
              </a:spcAft>
              <a:buNone/>
            </a:pPr>
            <a:r>
              <a:rPr lang="en-US" b="0" dirty="0" smtClean="0">
                <a:latin typeface="Arial" panose="020B0604020202020204" pitchFamily="34" charset="0"/>
                <a:ea typeface="Times New Roman"/>
                <a:cs typeface="Arial" panose="020B0604020202020204" pitchFamily="34" charset="0"/>
                <a:sym typeface="Times New Roman"/>
              </a:rPr>
              <a:t>Lesson 4 covered </a:t>
            </a:r>
            <a:r>
              <a:rPr lang="hr-HR" b="0" dirty="0" smtClean="0">
                <a:latin typeface="Arial" panose="020B0604020202020204" pitchFamily="34" charset="0"/>
                <a:ea typeface="Times New Roman"/>
                <a:cs typeface="Arial" panose="020B0604020202020204" pitchFamily="34" charset="0"/>
                <a:sym typeface="Times New Roman"/>
              </a:rPr>
              <a:t>governance.</a:t>
            </a:r>
            <a:endParaRPr lang="en-US" b="0"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0" dirty="0" smtClean="0">
                <a:latin typeface="Arial" panose="020B0604020202020204" pitchFamily="34" charset="0"/>
                <a:ea typeface="Times New Roman"/>
                <a:cs typeface="Arial" panose="020B0604020202020204" pitchFamily="34" charset="0"/>
                <a:sym typeface="Times New Roman"/>
              </a:rPr>
              <a:t>Recall from Lesson 4 that </a:t>
            </a:r>
            <a:r>
              <a:rPr lang="hr-HR" b="0" dirty="0" smtClean="0">
                <a:latin typeface="Arial" panose="020B0604020202020204" pitchFamily="34" charset="0"/>
                <a:ea typeface="Times New Roman"/>
                <a:cs typeface="Arial" panose="020B0604020202020204" pitchFamily="34" charset="0"/>
                <a:sym typeface="Times New Roman"/>
              </a:rPr>
              <a:t>governance </a:t>
            </a:r>
            <a:r>
              <a:rPr lang="en-US" b="0" dirty="0" smtClean="0">
                <a:latin typeface="Arial" panose="020B0604020202020204" pitchFamily="34" charset="0"/>
                <a:ea typeface="Times New Roman"/>
                <a:cs typeface="Arial" panose="020B0604020202020204" pitchFamily="34" charset="0"/>
                <a:sym typeface="Times New Roman"/>
              </a:rPr>
              <a:t>and </a:t>
            </a:r>
            <a:r>
              <a:rPr lang="hr-HR" b="0" dirty="0" smtClean="0">
                <a:latin typeface="Arial" panose="020B0604020202020204" pitchFamily="34" charset="0"/>
                <a:ea typeface="Times New Roman"/>
                <a:cs typeface="Arial" panose="020B0604020202020204" pitchFamily="34" charset="0"/>
                <a:sym typeface="Times New Roman"/>
              </a:rPr>
              <a:t>management </a:t>
            </a:r>
            <a:r>
              <a:rPr lang="en-US" b="0" dirty="0" smtClean="0">
                <a:latin typeface="Arial" panose="020B0604020202020204" pitchFamily="34" charset="0"/>
                <a:ea typeface="Times New Roman"/>
                <a:cs typeface="Arial" panose="020B0604020202020204" pitchFamily="34" charset="0"/>
                <a:sym typeface="Times New Roman"/>
              </a:rPr>
              <a:t>are often confused.</a:t>
            </a:r>
            <a:endParaRPr lang="hr-HR" b="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dirty="0" smtClean="0">
                <a:latin typeface="Arial" panose="020B0604020202020204" pitchFamily="34" charset="0"/>
                <a:ea typeface="Times New Roman"/>
                <a:cs typeface="Arial" panose="020B0604020202020204" pitchFamily="34" charset="0"/>
                <a:sym typeface="Times New Roman"/>
              </a:rPr>
              <a:t>Governance is about </a:t>
            </a:r>
            <a:r>
              <a:rPr lang="en-US" b="0" i="1" dirty="0" smtClean="0">
                <a:latin typeface="Arial" panose="020B0604020202020204" pitchFamily="34" charset="0"/>
                <a:ea typeface="Times New Roman"/>
                <a:cs typeface="Arial" panose="020B0604020202020204" pitchFamily="34" charset="0"/>
                <a:sym typeface="Times New Roman"/>
              </a:rPr>
              <a:t>process</a:t>
            </a:r>
            <a:r>
              <a:rPr lang="en-US" b="0" i="0" dirty="0" smtClean="0">
                <a:latin typeface="Arial" panose="020B0604020202020204" pitchFamily="34" charset="0"/>
                <a:ea typeface="Times New Roman"/>
                <a:cs typeface="Arial" panose="020B0604020202020204" pitchFamily="34" charset="0"/>
                <a:sym typeface="Times New Roman"/>
              </a:rPr>
              <a:t>:</a:t>
            </a:r>
            <a:r>
              <a:rPr lang="en-US" b="0" i="0" baseline="0" dirty="0" smtClean="0">
                <a:latin typeface="Arial" panose="020B0604020202020204" pitchFamily="34" charset="0"/>
                <a:ea typeface="Times New Roman"/>
                <a:cs typeface="Arial" panose="020B0604020202020204" pitchFamily="34" charset="0"/>
                <a:sym typeface="Times New Roman"/>
              </a:rPr>
              <a:t> Who takes decisions?</a:t>
            </a:r>
            <a:endParaRPr lang="en-US" b="0" i="1" dirty="0" smtClean="0">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b="0" i="0" dirty="0" smtClean="0">
                <a:latin typeface="Arial" panose="020B0604020202020204" pitchFamily="34" charset="0"/>
                <a:ea typeface="Times New Roman"/>
                <a:cs typeface="Arial" panose="020B0604020202020204" pitchFamily="34" charset="0"/>
                <a:sym typeface="Times New Roman"/>
              </a:rPr>
              <a:t>Who brings together people to determine what ought to happen?</a:t>
            </a:r>
          </a:p>
          <a:p>
            <a:pPr marL="628650" lvl="1" indent="-171450" rtl="0">
              <a:lnSpc>
                <a:spcPct val="115000"/>
              </a:lnSpc>
              <a:spcBef>
                <a:spcPts val="0"/>
              </a:spcBef>
              <a:spcAft>
                <a:spcPts val="0"/>
              </a:spcAft>
            </a:pPr>
            <a:r>
              <a:rPr lang="en-GB" b="0" i="0" dirty="0" smtClean="0">
                <a:latin typeface="Arial" panose="020B0604020202020204" pitchFamily="34" charset="0"/>
                <a:ea typeface="Times New Roman"/>
                <a:cs typeface="Arial" panose="020B0604020202020204" pitchFamily="34" charset="0"/>
                <a:sym typeface="Times New Roman"/>
              </a:rPr>
              <a:t>Who decides what the objectives are and how differences are reconciled?</a:t>
            </a:r>
          </a:p>
          <a:p>
            <a:pPr marL="628650" lvl="1" indent="-171450" rtl="0">
              <a:lnSpc>
                <a:spcPct val="115000"/>
              </a:lnSpc>
              <a:spcBef>
                <a:spcPts val="0"/>
              </a:spcBef>
              <a:spcAft>
                <a:spcPts val="0"/>
              </a:spcAft>
            </a:pPr>
            <a:r>
              <a:rPr lang="en-GB" b="0" i="0" dirty="0" smtClean="0">
                <a:latin typeface="Arial" panose="020B0604020202020204" pitchFamily="34" charset="0"/>
                <a:ea typeface="Times New Roman"/>
                <a:cs typeface="Arial" panose="020B0604020202020204" pitchFamily="34" charset="0"/>
                <a:sym typeface="Times New Roman"/>
              </a:rPr>
              <a:t>How are decisions taken?</a:t>
            </a:r>
          </a:p>
          <a:p>
            <a:pPr marL="628650" lvl="1" indent="-171450" rtl="0">
              <a:lnSpc>
                <a:spcPct val="115000"/>
              </a:lnSpc>
              <a:spcBef>
                <a:spcPts val="0"/>
              </a:spcBef>
              <a:spcAft>
                <a:spcPts val="0"/>
              </a:spcAft>
            </a:pPr>
            <a:r>
              <a:rPr lang="en-GB" b="0" i="0" dirty="0" smtClean="0">
                <a:latin typeface="Arial" panose="020B0604020202020204" pitchFamily="34" charset="0"/>
                <a:ea typeface="Times New Roman"/>
                <a:cs typeface="Arial" panose="020B0604020202020204" pitchFamily="34" charset="0"/>
                <a:sym typeface="Times New Roman"/>
              </a:rPr>
              <a:t>Who ensure the resources and conditions for effective implementation?</a:t>
            </a:r>
          </a:p>
          <a:p>
            <a:pPr marL="628650" lvl="1" indent="-171450" rtl="0">
              <a:lnSpc>
                <a:spcPct val="115000"/>
              </a:lnSpc>
              <a:spcBef>
                <a:spcPts val="0"/>
              </a:spcBef>
              <a:spcAft>
                <a:spcPts val="0"/>
              </a:spcAft>
            </a:pPr>
            <a:r>
              <a:rPr lang="en-GB" b="0" i="0" dirty="0" smtClean="0">
                <a:latin typeface="Arial" panose="020B0604020202020204" pitchFamily="34" charset="0"/>
                <a:ea typeface="Times New Roman"/>
                <a:cs typeface="Arial" panose="020B0604020202020204" pitchFamily="34" charset="0"/>
                <a:sym typeface="Times New Roman"/>
              </a:rPr>
              <a:t>Who holds power, authority and responsibility?</a:t>
            </a:r>
          </a:p>
          <a:p>
            <a:pPr marL="628650" lvl="1" indent="-171450" rtl="0">
              <a:lnSpc>
                <a:spcPct val="115000"/>
              </a:lnSpc>
              <a:spcBef>
                <a:spcPts val="0"/>
              </a:spcBef>
              <a:spcAft>
                <a:spcPts val="0"/>
              </a:spcAft>
            </a:pPr>
            <a:r>
              <a:rPr lang="en-GB" b="0" i="0" dirty="0" smtClean="0">
                <a:latin typeface="Arial" panose="020B0604020202020204" pitchFamily="34" charset="0"/>
                <a:ea typeface="Times New Roman"/>
                <a:cs typeface="Arial" panose="020B0604020202020204" pitchFamily="34" charset="0"/>
                <a:sym typeface="Times New Roman"/>
              </a:rPr>
              <a:t>Who is held accountable?</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i="0" dirty="0" smtClean="0">
                <a:latin typeface="Arial" panose="020B0604020202020204" pitchFamily="34" charset="0"/>
                <a:ea typeface="Times New Roman"/>
                <a:cs typeface="Arial" panose="020B0604020202020204" pitchFamily="34" charset="0"/>
                <a:sym typeface="Times New Roman"/>
              </a:rPr>
              <a:t>Management</a:t>
            </a:r>
            <a:r>
              <a:rPr lang="en-US" b="0" i="0" baseline="0" dirty="0" smtClean="0">
                <a:latin typeface="Arial" panose="020B0604020202020204" pitchFamily="34" charset="0"/>
                <a:ea typeface="Times New Roman"/>
                <a:cs typeface="Arial" panose="020B0604020202020204" pitchFamily="34" charset="0"/>
                <a:sym typeface="Times New Roman"/>
              </a:rPr>
              <a:t> is about </a:t>
            </a:r>
            <a:r>
              <a:rPr lang="en-US" b="0" i="1" baseline="0" dirty="0" smtClean="0">
                <a:latin typeface="Arial" panose="020B0604020202020204" pitchFamily="34" charset="0"/>
                <a:ea typeface="Times New Roman"/>
                <a:cs typeface="Arial" panose="020B0604020202020204" pitchFamily="34" charset="0"/>
                <a:sym typeface="Times New Roman"/>
              </a:rPr>
              <a:t>substance</a:t>
            </a:r>
            <a:r>
              <a:rPr lang="en-US" b="0" i="0" baseline="0" dirty="0" smtClean="0">
                <a:latin typeface="Arial" panose="020B0604020202020204" pitchFamily="34" charset="0"/>
                <a:ea typeface="Times New Roman"/>
                <a:cs typeface="Arial" panose="020B0604020202020204" pitchFamily="34" charset="0"/>
                <a:sym typeface="Times New Roman"/>
              </a:rPr>
              <a:t>: How decisions are implemented</a:t>
            </a:r>
            <a:endParaRPr lang="en-US" b="0" i="1"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What is done in pursuit of given objectives?</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What are the means and actions to achieve objectives?</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How is effectiveness generated and ensured?</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i="0" dirty="0" smtClean="0">
                <a:latin typeface="Arial" panose="020B0604020202020204" pitchFamily="34" charset="0"/>
                <a:ea typeface="Times New Roman"/>
                <a:cs typeface="Arial" panose="020B0604020202020204" pitchFamily="34" charset="0"/>
                <a:sym typeface="Times New Roman"/>
              </a:rPr>
              <a:t>Another way to describe this:</a:t>
            </a:r>
            <a:r>
              <a:rPr lang="en-GB" i="0" baseline="0" dirty="0" smtClean="0">
                <a:latin typeface="Arial" panose="020B0604020202020204" pitchFamily="34" charset="0"/>
                <a:ea typeface="Times New Roman"/>
                <a:cs typeface="Arial" panose="020B0604020202020204" pitchFamily="34" charset="0"/>
                <a:sym typeface="Times New Roman"/>
              </a:rPr>
              <a:t> governance is about who takes decisions, and management relates to the implementation of decisions taken.</a:t>
            </a:r>
            <a:endParaRPr lang="hr-HR" i="0" baseline="0"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GB" i="0" baseline="0" dirty="0" smtClean="0">
                <a:latin typeface="Arial" panose="020B0604020202020204" pitchFamily="34" charset="0"/>
                <a:ea typeface="Times New Roman"/>
                <a:cs typeface="Arial" panose="020B0604020202020204" pitchFamily="34" charset="0"/>
                <a:sym typeface="Times New Roman"/>
              </a:rPr>
              <a:t>Discuss some examples of management and governance:</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The board (governance authority) takes a</a:t>
            </a:r>
            <a:r>
              <a:rPr lang="en-GB" i="0" baseline="0" dirty="0" smtClean="0">
                <a:latin typeface="Arial" panose="020B0604020202020204" pitchFamily="34" charset="0"/>
                <a:ea typeface="Times New Roman"/>
                <a:cs typeface="Arial" panose="020B0604020202020204" pitchFamily="34" charset="0"/>
                <a:sym typeface="Times New Roman"/>
              </a:rPr>
              <a:t> decision on strategic objectives for the </a:t>
            </a:r>
            <a:r>
              <a:rPr lang="hr-HR" i="0" baseline="0" dirty="0" smtClean="0">
                <a:latin typeface="Arial" panose="020B0604020202020204" pitchFamily="34" charset="0"/>
                <a:ea typeface="Times New Roman"/>
                <a:cs typeface="Arial" panose="020B0604020202020204" pitchFamily="34" charset="0"/>
                <a:sym typeface="Times New Roman"/>
              </a:rPr>
              <a:t>protected area</a:t>
            </a:r>
            <a:r>
              <a:rPr lang="en-GB" i="0" baseline="0" dirty="0" smtClean="0">
                <a:latin typeface="Arial" panose="020B0604020202020204" pitchFamily="34" charset="0"/>
                <a:ea typeface="Times New Roman"/>
                <a:cs typeface="Arial" panose="020B0604020202020204" pitchFamily="34" charset="0"/>
                <a:sym typeface="Times New Roman"/>
              </a:rPr>
              <a:t>, and the Management Authority implements it.</a:t>
            </a:r>
          </a:p>
          <a:p>
            <a:pPr marL="628650" lvl="1" indent="-171450" rtl="0">
              <a:lnSpc>
                <a:spcPct val="115000"/>
              </a:lnSpc>
              <a:spcBef>
                <a:spcPts val="0"/>
              </a:spcBef>
              <a:spcAft>
                <a:spcPts val="0"/>
              </a:spcAft>
            </a:pPr>
            <a:r>
              <a:rPr lang="en-GB" i="0" dirty="0" smtClean="0">
                <a:latin typeface="Arial" panose="020B0604020202020204" pitchFamily="34" charset="0"/>
                <a:ea typeface="Times New Roman"/>
                <a:cs typeface="Arial" panose="020B0604020202020204" pitchFamily="34" charset="0"/>
                <a:sym typeface="Times New Roman"/>
              </a:rPr>
              <a:t>What are some other examples?</a:t>
            </a:r>
          </a:p>
        </p:txBody>
      </p:sp>
    </p:spTree>
    <p:extLst>
      <p:ext uri="{BB962C8B-B14F-4D97-AF65-F5344CB8AC3E}">
        <p14:creationId xmlns:p14="http://schemas.microsoft.com/office/powerpoint/2010/main" val="602286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f00c54be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f00c54be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latin typeface="Arial" panose="020B0604020202020204" pitchFamily="34" charset="0"/>
                <a:ea typeface="Times New Roman"/>
                <a:cs typeface="Arial" panose="020B0604020202020204" pitchFamily="34" charset="0"/>
                <a:sym typeface="Times New Roman"/>
              </a:rPr>
              <a:t>Photo Credit: </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Giant manta ray ©</a:t>
            </a:r>
            <a:r>
              <a:rPr lang="en-GB" i="1" baseline="0" dirty="0" smtClean="0">
                <a:solidFill>
                  <a:schemeClr val="dk1"/>
                </a:solidFill>
                <a:latin typeface="Arial" panose="020B0604020202020204" pitchFamily="34" charset="0"/>
                <a:ea typeface="Times New Roman"/>
                <a:cs typeface="Arial" panose="020B0604020202020204" pitchFamily="34" charset="0"/>
                <a:sym typeface="Times New Roman"/>
              </a:rPr>
              <a:t>Valeria Mas Gomez</a:t>
            </a:r>
          </a:p>
          <a:p>
            <a:pPr marL="0" lvl="0" indent="0" rtl="0">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hr-HR" b="1" dirty="0" smtClean="0">
                <a:latin typeface="Arial" panose="020B0604020202020204" pitchFamily="34" charset="0"/>
                <a:ea typeface="Times New Roman"/>
                <a:cs typeface="Arial" panose="020B0604020202020204" pitchFamily="34" charset="0"/>
                <a:sym typeface="Times New Roman"/>
              </a:rPr>
              <a:t>What is management?</a:t>
            </a:r>
            <a:endParaRPr lang="en-US"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In the protected area context, management often involves a management authority and management plan.</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dirty="0" smtClean="0">
                <a:latin typeface="Arial" panose="020B0604020202020204" pitchFamily="34" charset="0"/>
                <a:ea typeface="Times New Roman"/>
                <a:cs typeface="Arial" panose="020B0604020202020204" pitchFamily="34" charset="0"/>
                <a:sym typeface="Times New Roman"/>
              </a:rPr>
              <a:t>The </a:t>
            </a:r>
            <a:r>
              <a:rPr lang="en-US" b="0" dirty="0" smtClean="0">
                <a:latin typeface="Arial" panose="020B0604020202020204" pitchFamily="34" charset="0"/>
                <a:ea typeface="Times New Roman"/>
                <a:cs typeface="Arial" panose="020B0604020202020204" pitchFamily="34" charset="0"/>
                <a:sym typeface="Times New Roman"/>
              </a:rPr>
              <a:t>management</a:t>
            </a:r>
            <a:r>
              <a:rPr lang="en-US" b="0" baseline="0" dirty="0" smtClean="0">
                <a:latin typeface="Arial" panose="020B0604020202020204" pitchFamily="34" charset="0"/>
                <a:ea typeface="Times New Roman"/>
                <a:cs typeface="Arial" panose="020B0604020202020204" pitchFamily="34" charset="0"/>
                <a:sym typeface="Times New Roman"/>
              </a:rPr>
              <a:t> authority</a:t>
            </a:r>
            <a:endParaRPr lang="en-US" b="0" baseline="0" dirty="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US" b="0" baseline="0" dirty="0" smtClean="0">
                <a:latin typeface="Arial" panose="020B0604020202020204" pitchFamily="34" charset="0"/>
                <a:ea typeface="Times New Roman"/>
                <a:cs typeface="Arial" panose="020B0604020202020204" pitchFamily="34" charset="0"/>
                <a:sym typeface="Times New Roman"/>
              </a:rPr>
              <a:t>Is responsible for preparing and implementing the management plan</a:t>
            </a:r>
          </a:p>
          <a:p>
            <a:pPr marL="628650" lvl="1" indent="-171450" rtl="0">
              <a:spcBef>
                <a:spcPts val="0"/>
              </a:spcBef>
              <a:spcAft>
                <a:spcPts val="0"/>
              </a:spcAft>
            </a:pPr>
            <a:r>
              <a:rPr lang="en-US" b="0" baseline="0" dirty="0" smtClean="0">
                <a:latin typeface="Arial" panose="020B0604020202020204" pitchFamily="34" charset="0"/>
                <a:ea typeface="Times New Roman"/>
                <a:cs typeface="Arial" panose="020B0604020202020204" pitchFamily="34" charset="0"/>
                <a:sym typeface="Times New Roman"/>
              </a:rPr>
              <a:t>Reports on the state of the </a:t>
            </a:r>
            <a:r>
              <a:rPr lang="hr-HR" b="0" baseline="0" dirty="0" smtClean="0">
                <a:latin typeface="Arial" panose="020B0604020202020204" pitchFamily="34" charset="0"/>
                <a:ea typeface="Times New Roman"/>
                <a:cs typeface="Arial" panose="020B0604020202020204" pitchFamily="34" charset="0"/>
                <a:sym typeface="Times New Roman"/>
              </a:rPr>
              <a:t>conservation area</a:t>
            </a:r>
            <a:endParaRPr lang="en-US" b="0"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US" b="0" baseline="0" dirty="0" smtClean="0">
                <a:latin typeface="Arial" panose="020B0604020202020204" pitchFamily="34" charset="0"/>
                <a:ea typeface="Times New Roman"/>
                <a:cs typeface="Arial" panose="020B0604020202020204" pitchFamily="34" charset="0"/>
                <a:sym typeface="Times New Roman"/>
              </a:rPr>
              <a:t>Deals with emergencies</a:t>
            </a:r>
          </a:p>
          <a:p>
            <a:pPr marL="628650" lvl="1" indent="-171450" rtl="0">
              <a:spcBef>
                <a:spcPts val="0"/>
              </a:spcBef>
              <a:spcAft>
                <a:spcPts val="0"/>
              </a:spcAft>
            </a:pPr>
            <a:r>
              <a:rPr lang="en-US" b="0" baseline="0" dirty="0" smtClean="0">
                <a:latin typeface="Arial" panose="020B0604020202020204" pitchFamily="34" charset="0"/>
                <a:ea typeface="Times New Roman"/>
                <a:cs typeface="Arial" panose="020B0604020202020204" pitchFamily="34" charset="0"/>
                <a:sym typeface="Times New Roman"/>
              </a:rPr>
              <a:t>Manages the financial resources</a:t>
            </a:r>
            <a:endParaRPr lang="en-US"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Font typeface="Times New Roman"/>
              <a:buChar char="●"/>
            </a:pPr>
            <a:r>
              <a:rPr lang="en-US" b="0" baseline="0" dirty="0" smtClean="0">
                <a:latin typeface="Arial" panose="020B0604020202020204" pitchFamily="34" charset="0"/>
                <a:ea typeface="Times New Roman"/>
                <a:cs typeface="Arial" panose="020B0604020202020204" pitchFamily="34" charset="0"/>
                <a:sym typeface="Times New Roman"/>
              </a:rPr>
              <a:t>The management plan</a:t>
            </a:r>
          </a:p>
          <a:p>
            <a:pPr marL="628650" lvl="1" indent="-171450" rtl="0">
              <a:spcBef>
                <a:spcPts val="0"/>
              </a:spcBef>
              <a:spcAft>
                <a:spcPts val="0"/>
              </a:spcAft>
            </a:pPr>
            <a:r>
              <a:rPr lang="en-US" b="0" baseline="0" dirty="0" smtClean="0">
                <a:latin typeface="Arial" panose="020B0604020202020204" pitchFamily="34" charset="0"/>
                <a:ea typeface="Times New Roman"/>
                <a:cs typeface="Arial" panose="020B0604020202020204" pitchFamily="34" charset="0"/>
                <a:sym typeface="Times New Roman"/>
              </a:rPr>
              <a:t>States conservatio</a:t>
            </a:r>
            <a:r>
              <a:rPr lang="en-US" baseline="0" dirty="0" smtClean="0">
                <a:latin typeface="Arial" panose="020B0604020202020204" pitchFamily="34" charset="0"/>
                <a:ea typeface="Times New Roman"/>
                <a:cs typeface="Arial" panose="020B0604020202020204" pitchFamily="34" charset="0"/>
                <a:sym typeface="Times New Roman"/>
              </a:rPr>
              <a:t>n objectives and threats</a:t>
            </a:r>
          </a:p>
          <a:p>
            <a:pPr marL="628650" lvl="1" indent="-171450" rtl="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Includes actions and measures to be taken for management to guide the management authority</a:t>
            </a:r>
          </a:p>
          <a:p>
            <a:pPr marL="628650" lvl="1" indent="-171450" rtl="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Informs decisions about prohibited and permitted activities</a:t>
            </a:r>
          </a:p>
          <a:p>
            <a:pPr marL="628650" lvl="1" indent="-171450" rtl="0">
              <a:spcBef>
                <a:spcPts val="0"/>
              </a:spcBef>
              <a:spcAft>
                <a:spcPts val="0"/>
              </a:spcAft>
            </a:pPr>
            <a:r>
              <a:rPr lang="en-US" baseline="0" dirty="0" smtClean="0">
                <a:latin typeface="Arial" panose="020B0604020202020204" pitchFamily="34" charset="0"/>
                <a:ea typeface="Times New Roman"/>
                <a:cs typeface="Arial" panose="020B0604020202020204" pitchFamily="34" charset="0"/>
                <a:sym typeface="Times New Roman"/>
              </a:rPr>
              <a:t>Identifies boundaries and zones within protected area</a:t>
            </a:r>
            <a:endParaRPr lang="hr-HR"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hr-HR" baseline="0" dirty="0" smtClean="0">
                <a:latin typeface="Arial" panose="020B0604020202020204" pitchFamily="34" charset="0"/>
                <a:ea typeface="Times New Roman"/>
                <a:cs typeface="Arial" panose="020B0604020202020204" pitchFamily="34" charset="0"/>
                <a:sym typeface="Times New Roman"/>
              </a:rPr>
              <a:t>Includes sustainability component, both in terms of conservation and finances/administration</a:t>
            </a:r>
          </a:p>
          <a:p>
            <a:pPr marL="628650" lvl="1" indent="-171450" rtl="0">
              <a:spcBef>
                <a:spcPts val="0"/>
              </a:spcBef>
              <a:spcAft>
                <a:spcPts val="0"/>
              </a:spcAft>
            </a:pPr>
            <a:r>
              <a:rPr lang="hr-HR" baseline="0" dirty="0" smtClean="0">
                <a:latin typeface="Arial" panose="020B0604020202020204" pitchFamily="34" charset="0"/>
                <a:ea typeface="Times New Roman"/>
                <a:cs typeface="Arial" panose="020B0604020202020204" pitchFamily="34" charset="0"/>
                <a:sym typeface="Times New Roman"/>
              </a:rPr>
              <a:t>Promotes </a:t>
            </a:r>
            <a:r>
              <a:rPr lang="en-US" baseline="0" dirty="0" smtClean="0">
                <a:latin typeface="Arial" panose="020B0604020202020204" pitchFamily="34" charset="0"/>
                <a:ea typeface="Times New Roman"/>
                <a:cs typeface="Arial" panose="020B0604020202020204" pitchFamily="34" charset="0"/>
                <a:sym typeface="Times New Roman"/>
              </a:rPr>
              <a:t>accountability by providing indicators to monitor and measure progress towards achievement of management objectives</a:t>
            </a:r>
          </a:p>
        </p:txBody>
      </p:sp>
    </p:spTree>
    <p:extLst>
      <p:ext uri="{BB962C8B-B14F-4D97-AF65-F5344CB8AC3E}">
        <p14:creationId xmlns:p14="http://schemas.microsoft.com/office/powerpoint/2010/main" val="2907701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f00c54b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f00c54b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en-GB" i="1" dirty="0" smtClean="0"/>
              <a:t>Galápagos Islands (Ecuador)</a:t>
            </a:r>
            <a:r>
              <a:rPr lang="en-US" i="1" baseline="0" dirty="0" smtClean="0">
                <a:solidFill>
                  <a:schemeClr val="dk1"/>
                </a:solidFill>
                <a:latin typeface="Arial" panose="020B0604020202020204" pitchFamily="34" charset="0"/>
                <a:ea typeface="Times New Roman"/>
                <a:cs typeface="Arial" panose="020B0604020202020204" pitchFamily="34" charset="0"/>
                <a:sym typeface="Times New Roman"/>
              </a:rPr>
              <a:t> </a:t>
            </a:r>
            <a:r>
              <a:rPr lang="en-GB" i="1" dirty="0" smtClean="0"/>
              <a:t>©</a:t>
            </a:r>
            <a:r>
              <a:rPr lang="en-US" i="1" dirty="0" smtClean="0"/>
              <a:t>UNESCO /</a:t>
            </a:r>
            <a:r>
              <a:rPr lang="hr-HR" i="1" dirty="0" smtClean="0"/>
              <a:t> </a:t>
            </a:r>
            <a:r>
              <a:rPr lang="en-US" i="1" dirty="0" smtClean="0"/>
              <a:t>Francesco </a:t>
            </a:r>
            <a:r>
              <a:rPr lang="en-US" i="1" dirty="0" err="1" smtClean="0"/>
              <a:t>Bandarin</a:t>
            </a:r>
            <a:endParaRPr i="1"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spcBef>
                <a:spcPts val="0"/>
              </a:spcBef>
              <a:spcAft>
                <a:spcPts val="0"/>
              </a:spcAft>
              <a:buClr>
                <a:schemeClr val="dk1"/>
              </a:buClr>
              <a:buSzPts val="1100"/>
              <a:buFont typeface="Arial"/>
              <a:buNone/>
            </a:pP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b="1" dirty="0" smtClean="0">
                <a:latin typeface="Arial" panose="020B0604020202020204" pitchFamily="34" charset="0"/>
                <a:ea typeface="Times New Roman"/>
                <a:cs typeface="Arial" panose="020B0604020202020204" pitchFamily="34" charset="0"/>
                <a:sym typeface="Times New Roman"/>
              </a:rPr>
              <a:t>What</a:t>
            </a:r>
            <a:r>
              <a:rPr lang="en-US" b="1" baseline="0" dirty="0" smtClean="0">
                <a:latin typeface="Arial" panose="020B0604020202020204" pitchFamily="34" charset="0"/>
                <a:ea typeface="Times New Roman"/>
                <a:cs typeface="Arial" panose="020B0604020202020204" pitchFamily="34" charset="0"/>
                <a:sym typeface="Times New Roman"/>
              </a:rPr>
              <a:t> is cooperative management?</a:t>
            </a:r>
            <a:endParaRPr b="1" dirty="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GB" dirty="0" smtClean="0">
                <a:latin typeface="Arial" panose="020B0604020202020204" pitchFamily="34" charset="0"/>
                <a:ea typeface="Times New Roman"/>
                <a:cs typeface="Arial" panose="020B0604020202020204" pitchFamily="34" charset="0"/>
                <a:sym typeface="Times New Roman"/>
              </a:rPr>
              <a:t>Cooperative management is taking action together to implement decisions and pulling together the available means to reach the agreed aim/results.</a:t>
            </a:r>
          </a:p>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dirty="0" smtClean="0">
                <a:latin typeface="Arial" panose="020B0604020202020204" pitchFamily="34" charset="0"/>
                <a:ea typeface="Times New Roman"/>
                <a:cs typeface="Arial" panose="020B0604020202020204" pitchFamily="34" charset="0"/>
                <a:sym typeface="Times New Roman"/>
              </a:rPr>
              <a:t>In a transboundary context, cooperative management involves stakeholders from two or more countries with a common interest in the conservation of a shared ecosystem or species, cooperating formally or informally.</a:t>
            </a:r>
          </a:p>
          <a:p>
            <a:pPr marL="457200" lvl="0" indent="-298450" rtl="0">
              <a:lnSpc>
                <a:spcPct val="115000"/>
              </a:lnSpc>
              <a:spcBef>
                <a:spcPts val="0"/>
              </a:spcBef>
              <a:spcAft>
                <a:spcPts val="0"/>
              </a:spcAft>
              <a:buClr>
                <a:schemeClr val="dk1"/>
              </a:buClr>
              <a:buSzPts val="1100"/>
              <a:buChar char="●"/>
            </a:pPr>
            <a:r>
              <a:rPr lang="en-GB" dirty="0" smtClean="0">
                <a:latin typeface="Arial" panose="020B0604020202020204" pitchFamily="34" charset="0"/>
                <a:ea typeface="Times New Roman"/>
                <a:cs typeface="Arial" panose="020B0604020202020204" pitchFamily="34" charset="0"/>
                <a:sym typeface="Times New Roman"/>
              </a:rPr>
              <a:t>Cooperative management requires:</a:t>
            </a:r>
            <a:endParaRPr lang="en-US" b="0"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hr-HR" b="0" baseline="0" dirty="0" smtClean="0">
                <a:latin typeface="Arial" panose="020B0604020202020204" pitchFamily="34" charset="0"/>
                <a:ea typeface="Times New Roman"/>
                <a:cs typeface="Arial" panose="020B0604020202020204" pitchFamily="34" charset="0"/>
                <a:sym typeface="Times New Roman"/>
              </a:rPr>
              <a:t>A</a:t>
            </a:r>
            <a:r>
              <a:rPr lang="en-GB" dirty="0" smtClean="0">
                <a:latin typeface="Arial" panose="020B0604020202020204" pitchFamily="34" charset="0"/>
                <a:ea typeface="Times New Roman"/>
                <a:cs typeface="Arial" panose="020B0604020202020204" pitchFamily="34" charset="0"/>
                <a:sym typeface="Times New Roman"/>
              </a:rPr>
              <a:t> shared understanding of issues</a:t>
            </a:r>
            <a:endParaRPr lang="hr-HR"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hr-HR" baseline="0" dirty="0" smtClean="0">
                <a:latin typeface="Arial" panose="020B0604020202020204" pitchFamily="34" charset="0"/>
                <a:ea typeface="Times New Roman"/>
                <a:cs typeface="Arial" panose="020B0604020202020204" pitchFamily="34" charset="0"/>
                <a:sym typeface="Times New Roman"/>
              </a:rPr>
              <a:t>A</a:t>
            </a:r>
            <a:r>
              <a:rPr lang="en-GB" baseline="0" dirty="0" smtClean="0">
                <a:latin typeface="Arial" panose="020B0604020202020204" pitchFamily="34" charset="0"/>
                <a:ea typeface="Times New Roman"/>
                <a:cs typeface="Arial" panose="020B0604020202020204" pitchFamily="34" charset="0"/>
                <a:sym typeface="Times New Roman"/>
              </a:rPr>
              <a:t> </a:t>
            </a:r>
            <a:r>
              <a:rPr lang="en-GB" dirty="0" smtClean="0">
                <a:latin typeface="Arial" panose="020B0604020202020204" pitchFamily="34" charset="0"/>
                <a:ea typeface="Times New Roman"/>
                <a:cs typeface="Arial" panose="020B0604020202020204" pitchFamily="34" charset="0"/>
                <a:sym typeface="Times New Roman"/>
              </a:rPr>
              <a:t>common vision</a:t>
            </a:r>
            <a:endParaRPr lang="hr-HR"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hr-HR" dirty="0" smtClean="0">
                <a:latin typeface="Arial" panose="020B0604020202020204" pitchFamily="34" charset="0"/>
                <a:ea typeface="Times New Roman"/>
                <a:cs typeface="Arial" panose="020B0604020202020204" pitchFamily="34" charset="0"/>
                <a:sym typeface="Times New Roman"/>
              </a:rPr>
              <a:t>Agreed</a:t>
            </a:r>
            <a:r>
              <a:rPr lang="en-GB" dirty="0" smtClean="0">
                <a:latin typeface="Arial" panose="020B0604020202020204" pitchFamily="34" charset="0"/>
                <a:ea typeface="Times New Roman"/>
                <a:cs typeface="Arial" panose="020B0604020202020204" pitchFamily="34" charset="0"/>
                <a:sym typeface="Times New Roman"/>
              </a:rPr>
              <a:t> objectives</a:t>
            </a:r>
            <a:endParaRPr lang="hr-HR"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hr-HR" dirty="0" smtClean="0">
                <a:latin typeface="Arial" panose="020B0604020202020204" pitchFamily="34" charset="0"/>
                <a:ea typeface="Times New Roman"/>
                <a:cs typeface="Arial" panose="020B0604020202020204" pitchFamily="34" charset="0"/>
                <a:sym typeface="Times New Roman"/>
              </a:rPr>
              <a:t>A </a:t>
            </a:r>
            <a:r>
              <a:rPr lang="en-GB" dirty="0" smtClean="0">
                <a:latin typeface="Arial" panose="020B0604020202020204" pitchFamily="34" charset="0"/>
                <a:ea typeface="Times New Roman"/>
                <a:cs typeface="Arial" panose="020B0604020202020204" pitchFamily="34" charset="0"/>
                <a:sym typeface="Times New Roman"/>
              </a:rPr>
              <a:t>means to deliver transboundary conservation</a:t>
            </a:r>
          </a:p>
          <a:p>
            <a:pPr marL="457200" lvl="0" indent="-298450" rtl="0">
              <a:lnSpc>
                <a:spcPct val="115000"/>
              </a:lnSpc>
              <a:spcBef>
                <a:spcPts val="0"/>
              </a:spcBef>
              <a:spcAft>
                <a:spcPts val="0"/>
              </a:spcAft>
              <a:buClr>
                <a:schemeClr val="dk1"/>
              </a:buClr>
              <a:buSzPts val="1100"/>
              <a:buChar char="●"/>
            </a:pPr>
            <a:r>
              <a:rPr lang="en-GB" dirty="0" smtClean="0">
                <a:latin typeface="Arial" panose="020B0604020202020204" pitchFamily="34" charset="0"/>
                <a:ea typeface="Times New Roman"/>
                <a:cs typeface="Arial" panose="020B0604020202020204" pitchFamily="34" charset="0"/>
                <a:sym typeface="Times New Roman"/>
              </a:rPr>
              <a:t>Cooperative</a:t>
            </a:r>
            <a:r>
              <a:rPr lang="en-GB" baseline="0" dirty="0" smtClean="0">
                <a:latin typeface="Arial" panose="020B0604020202020204" pitchFamily="34" charset="0"/>
                <a:ea typeface="Times New Roman"/>
                <a:cs typeface="Arial" panose="020B0604020202020204" pitchFamily="34" charset="0"/>
                <a:sym typeface="Times New Roman"/>
              </a:rPr>
              <a:t> management </a:t>
            </a:r>
            <a:r>
              <a:rPr lang="en-GB" dirty="0" smtClean="0">
                <a:latin typeface="Arial" panose="020B0604020202020204" pitchFamily="34" charset="0"/>
                <a:ea typeface="Times New Roman"/>
                <a:cs typeface="Arial" panose="020B0604020202020204" pitchFamily="34" charset="0"/>
                <a:sym typeface="Times New Roman"/>
              </a:rPr>
              <a:t>often includes cooperation between different sectors, levels of government and stakeholder groups</a:t>
            </a:r>
            <a:r>
              <a:rPr lang="hr-HR" dirty="0" smtClean="0">
                <a:latin typeface="Arial" panose="020B0604020202020204" pitchFamily="34" charset="0"/>
                <a:ea typeface="Times New Roman"/>
                <a:cs typeface="Arial" panose="020B0604020202020204" pitchFamily="34" charset="0"/>
                <a:sym typeface="Times New Roman"/>
              </a:rPr>
              <a:t>.</a:t>
            </a:r>
            <a:endParaRPr lang="en-GB"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92101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ceeaf980e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ceeaf980e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1" indent="0" algn="l" defTabSz="914400" rtl="0" eaLnBrk="1" fontAlgn="auto" latinLnBrk="0" hangingPunct="1">
              <a:lnSpc>
                <a:spcPct val="115000"/>
              </a:lnSpc>
              <a:spcBef>
                <a:spcPts val="0"/>
              </a:spcBef>
              <a:spcAft>
                <a:spcPts val="0"/>
              </a:spcAft>
              <a:buClr>
                <a:schemeClr val="dk1"/>
              </a:buClr>
              <a:buSzPts val="1200"/>
              <a:buFont typeface="Arial"/>
              <a:buNone/>
              <a:tabLst/>
              <a:defRPr/>
            </a:pPr>
            <a:r>
              <a:rPr lang="en-GB" sz="1200" i="1" dirty="0" smtClean="0">
                <a:latin typeface="Arial" panose="020B0604020202020204" pitchFamily="34" charset="0"/>
                <a:ea typeface="Times New Roman"/>
                <a:cs typeface="Arial" panose="020B0604020202020204" pitchFamily="34" charset="0"/>
                <a:sym typeface="Times New Roman"/>
              </a:rPr>
              <a:t>Photo Credit: </a:t>
            </a:r>
            <a:r>
              <a:rPr lang="en-GB" sz="1200" i="1" dirty="0" err="1" smtClean="0">
                <a:solidFill>
                  <a:schemeClr val="dk1"/>
                </a:solidFill>
                <a:latin typeface="Arial" panose="020B0604020202020204" pitchFamily="34" charset="0"/>
                <a:ea typeface="Times New Roman"/>
                <a:cs typeface="Arial" panose="020B0604020202020204" pitchFamily="34" charset="0"/>
                <a:sym typeface="Times New Roman"/>
              </a:rPr>
              <a:t>Archip</a:t>
            </a:r>
            <a:r>
              <a:rPr lang="hr-HR" sz="1200" i="1" dirty="0" smtClean="0">
                <a:solidFill>
                  <a:schemeClr val="dk1"/>
                </a:solidFill>
                <a:latin typeface="Arial" panose="020B0604020202020204" pitchFamily="34" charset="0"/>
                <a:ea typeface="Times New Roman"/>
                <a:cs typeface="Arial" panose="020B0604020202020204" pitchFamily="34" charset="0"/>
                <a:sym typeface="Times New Roman"/>
              </a:rPr>
              <a:t>i</a:t>
            </a:r>
            <a:r>
              <a:rPr lang="en-GB" sz="1200" i="1" dirty="0" err="1" smtClean="0">
                <a:solidFill>
                  <a:schemeClr val="dk1"/>
                </a:solidFill>
                <a:latin typeface="Arial" panose="020B0604020202020204" pitchFamily="34" charset="0"/>
                <a:ea typeface="Times New Roman"/>
                <a:cs typeface="Arial" panose="020B0604020202020204" pitchFamily="34" charset="0"/>
                <a:sym typeface="Times New Roman"/>
              </a:rPr>
              <a:t>elago</a:t>
            </a:r>
            <a:r>
              <a:rPr lang="en-GB" sz="1200" i="1" dirty="0" smtClean="0">
                <a:solidFill>
                  <a:schemeClr val="dk1"/>
                </a:solidFill>
                <a:latin typeface="Arial" panose="020B0604020202020204" pitchFamily="34" charset="0"/>
                <a:ea typeface="Times New Roman"/>
                <a:cs typeface="Arial" panose="020B0604020202020204" pitchFamily="34" charset="0"/>
                <a:sym typeface="Times New Roman"/>
              </a:rPr>
              <a:t> de Revillagigedo: School of Cottonmouth Jack </a:t>
            </a:r>
            <a:r>
              <a:rPr lang="en-GB" sz="1200" i="1" dirty="0" smtClean="0"/>
              <a:t>©Robert </a:t>
            </a:r>
            <a:r>
              <a:rPr lang="en-GB" sz="1200" i="1" dirty="0" err="1" smtClean="0"/>
              <a:t>Wilpernig</a:t>
            </a:r>
            <a:endParaRPr lang="en-GB" sz="1200"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1" indent="0" algn="l" defTabSz="914400" rtl="0" eaLnBrk="1" fontAlgn="auto" latinLnBrk="0" hangingPunct="1">
              <a:lnSpc>
                <a:spcPct val="115000"/>
              </a:lnSpc>
              <a:spcBef>
                <a:spcPts val="0"/>
              </a:spcBef>
              <a:spcAft>
                <a:spcPts val="0"/>
              </a:spcAft>
              <a:buClr>
                <a:schemeClr val="dk1"/>
              </a:buClr>
              <a:buSzPts val="1200"/>
              <a:buFont typeface="Arial"/>
              <a:buNone/>
              <a:tabLst/>
              <a:defRPr/>
            </a:pPr>
            <a:endParaRPr lang="hr-HR" sz="1200" i="1"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marR="0" lvl="1" indent="0" algn="l" defTabSz="914400" rtl="0" eaLnBrk="1" fontAlgn="auto" latinLnBrk="0" hangingPunct="1">
              <a:lnSpc>
                <a:spcPct val="115000"/>
              </a:lnSpc>
              <a:spcBef>
                <a:spcPts val="0"/>
              </a:spcBef>
              <a:spcAft>
                <a:spcPts val="0"/>
              </a:spcAft>
              <a:buClr>
                <a:schemeClr val="dk1"/>
              </a:buClr>
              <a:buSzPts val="1200"/>
              <a:buFont typeface="Arial"/>
              <a:buNone/>
              <a:tabLst/>
              <a:defRPr/>
            </a:pPr>
            <a:r>
              <a:rPr lang="en-GB" sz="1200" b="1" dirty="0" smtClean="0">
                <a:latin typeface="Arial" panose="020B0604020202020204" pitchFamily="34" charset="0"/>
                <a:ea typeface="Calibri"/>
                <a:cs typeface="Arial" panose="020B0604020202020204" pitchFamily="34" charset="0"/>
                <a:sym typeface="Times New Roman"/>
              </a:rPr>
              <a:t>Models of </a:t>
            </a:r>
            <a:r>
              <a:rPr lang="hr-HR" sz="1200" b="1" dirty="0" smtClean="0">
                <a:latin typeface="Arial" panose="020B0604020202020204" pitchFamily="34" charset="0"/>
                <a:ea typeface="Calibri"/>
                <a:cs typeface="Arial" panose="020B0604020202020204" pitchFamily="34" charset="0"/>
                <a:sym typeface="Times New Roman"/>
              </a:rPr>
              <a:t>coopeation and cooperative management</a:t>
            </a:r>
            <a:endParaRPr lang="en-GB" sz="1200" b="0" dirty="0" smtClean="0">
              <a:solidFill>
                <a:srgbClr val="FFFFFF"/>
              </a:solidFill>
              <a:latin typeface="Calibri"/>
              <a:ea typeface="Calibri"/>
              <a:cs typeface="Calibri"/>
              <a:sym typeface="Calibri"/>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200" baseline="0" dirty="0" smtClean="0">
                <a:solidFill>
                  <a:schemeClr val="dk1"/>
                </a:solidFill>
                <a:latin typeface="Arial" panose="020B0604020202020204" pitchFamily="34" charset="0"/>
                <a:ea typeface="Times New Roman"/>
                <a:cs typeface="Arial" panose="020B0604020202020204" pitchFamily="34" charset="0"/>
                <a:sym typeface="Times New Roman"/>
              </a:rPr>
              <a:t>Management mechanisms relate to the model of cooperation, discussed in Lesson 2.</a:t>
            </a:r>
            <a:endParaRPr lang="hr-HR" sz="12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a:p>
            <a:r>
              <a:rPr lang="en-GB" sz="1200" b="0" i="0" u="none" strike="noStrike" kern="1200" cap="none" baseline="0" dirty="0" smtClean="0">
                <a:solidFill>
                  <a:schemeClr val="tx1"/>
                </a:solidFill>
                <a:latin typeface="Arial"/>
                <a:ea typeface="Arial"/>
                <a:cs typeface="Arial"/>
                <a:sym typeface="Arial"/>
              </a:rPr>
              <a:t>All transboundary conservation implies cooperation between parties across the international boundary. Without cooperation between parties from two or more countries there can be no transboundary conservation. The form of cooperation may vary from sharing information, communication, consultation and coordinated action to the joint implementation of decisions.</a:t>
            </a:r>
          </a:p>
          <a:p>
            <a:r>
              <a:rPr lang="hr-HR" sz="1200" b="0" i="0" u="none" strike="noStrike" kern="1200" cap="none" baseline="0" dirty="0" smtClean="0">
                <a:solidFill>
                  <a:schemeClr val="tx1"/>
                </a:solidFill>
                <a:latin typeface="Arial"/>
                <a:ea typeface="Arial"/>
                <a:cs typeface="Arial"/>
                <a:sym typeface="Arial"/>
              </a:rPr>
              <a:t>However, only </a:t>
            </a:r>
            <a:r>
              <a:rPr lang="en-GB" sz="1200" b="0" i="0" u="none" strike="noStrike" kern="1200" cap="none" baseline="0" dirty="0" smtClean="0">
                <a:solidFill>
                  <a:schemeClr val="tx1"/>
                </a:solidFill>
                <a:latin typeface="Arial"/>
                <a:ea typeface="Arial"/>
                <a:cs typeface="Arial"/>
                <a:sym typeface="Arial"/>
              </a:rPr>
              <a:t>coordinated action and joint implementation of decisions, the last two models of cooperation</a:t>
            </a:r>
            <a:r>
              <a:rPr lang="hr-HR" sz="1200" b="0" i="0" u="none" strike="noStrike" kern="1200" cap="none" baseline="0" dirty="0" smtClean="0">
                <a:solidFill>
                  <a:schemeClr val="tx1"/>
                </a:solidFill>
                <a:latin typeface="Arial"/>
                <a:ea typeface="Arial"/>
                <a:cs typeface="Arial"/>
                <a:sym typeface="Arial"/>
              </a:rPr>
              <a:t>, </a:t>
            </a:r>
            <a:r>
              <a:rPr lang="en-GB" sz="1200" b="0" i="0" u="none" strike="noStrike" kern="1200" cap="none" baseline="0" dirty="0" smtClean="0">
                <a:solidFill>
                  <a:schemeClr val="tx1"/>
                </a:solidFill>
                <a:latin typeface="Arial"/>
                <a:ea typeface="Arial"/>
                <a:cs typeface="Arial"/>
                <a:sym typeface="Arial"/>
              </a:rPr>
              <a:t>are considered as forms of cooperative management.</a:t>
            </a:r>
            <a:r>
              <a:rPr lang="hr-HR" sz="1200" b="0" i="0" u="none" strike="noStrike" kern="0" cap="none" baseline="0" dirty="0" smtClean="0">
                <a:solidFill>
                  <a:srgbClr val="000000"/>
                </a:solidFill>
                <a:latin typeface="Candara" pitchFamily="34" charset="0"/>
                <a:ea typeface="Arial"/>
                <a:cs typeface="Arial"/>
                <a:sym typeface="Arial"/>
              </a:rPr>
              <a:t> In these two models, there are jointly coordinated and/or implemented actions. </a:t>
            </a:r>
            <a:endParaRPr lang="en-US" sz="1200" b="0" i="0" u="none" strike="noStrike" kern="0" cap="none" baseline="0" dirty="0" smtClean="0">
              <a:solidFill>
                <a:srgbClr val="000000"/>
              </a:solidFill>
              <a:latin typeface="Candara" pitchFamily="34" charset="0"/>
              <a:ea typeface="Arial"/>
              <a:cs typeface="Arial"/>
              <a:sym typeface="Arial"/>
            </a:endParaRPr>
          </a:p>
          <a:p>
            <a:r>
              <a:rPr lang="en-US" sz="1200" b="0" i="0" u="none" strike="noStrike" kern="0" cap="none" baseline="0" dirty="0" smtClean="0">
                <a:solidFill>
                  <a:srgbClr val="000000"/>
                </a:solidFill>
                <a:latin typeface="Candara" pitchFamily="34" charset="0"/>
                <a:ea typeface="Times New Roman"/>
                <a:cs typeface="Arial"/>
                <a:sym typeface="Arial"/>
              </a:rPr>
              <a:t>It is important to recognize that in practice, cooperative management can take many forms.</a:t>
            </a:r>
            <a:endParaRPr lang="hr-HR" sz="1200" baseline="0" dirty="0" smtClean="0">
              <a:solidFill>
                <a:schemeClr val="dk1"/>
              </a:solidFill>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3689540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ff00c54be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ff00c54be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i="1" dirty="0">
                <a:latin typeface="Arial" panose="020B0604020202020204" pitchFamily="34" charset="0"/>
                <a:ea typeface="Times New Roman"/>
                <a:cs typeface="Arial" panose="020B0604020202020204" pitchFamily="34" charset="0"/>
                <a:sym typeface="Times New Roman"/>
              </a:rPr>
              <a:t>Photo Credit: </a:t>
            </a:r>
            <a:r>
              <a:rPr lang="en-US" i="1" dirty="0" err="1" smtClean="0"/>
              <a:t>Archip</a:t>
            </a:r>
            <a:r>
              <a:rPr lang="hr-HR" i="1" dirty="0" smtClean="0"/>
              <a:t>i</a:t>
            </a:r>
            <a:r>
              <a:rPr lang="en-US" i="1" dirty="0" err="1" smtClean="0"/>
              <a:t>elago</a:t>
            </a:r>
            <a:r>
              <a:rPr lang="en-US" i="1" dirty="0" smtClean="0"/>
              <a:t> de Revillagigedo: Indo-Pacific Sailfish and Red Snapper juvenile ©Erick </a:t>
            </a:r>
            <a:r>
              <a:rPr lang="en-US" i="1" dirty="0" err="1" smtClean="0"/>
              <a:t>Higuera</a:t>
            </a:r>
            <a:endParaRPr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endParaRPr lang="hr-HR"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hr-HR" b="1" dirty="0" smtClean="0">
                <a:latin typeface="Arial" panose="020B0604020202020204" pitchFamily="34" charset="0"/>
                <a:ea typeface="Times New Roman"/>
                <a:cs typeface="Arial" panose="020B0604020202020204" pitchFamily="34" charset="0"/>
                <a:sym typeface="Times New Roman"/>
              </a:rPr>
              <a:t>Principles of cooperative</a:t>
            </a:r>
            <a:r>
              <a:rPr lang="hr-HR" b="1" baseline="0" dirty="0" smtClean="0">
                <a:latin typeface="Arial" panose="020B0604020202020204" pitchFamily="34" charset="0"/>
                <a:ea typeface="Times New Roman"/>
                <a:cs typeface="Arial" panose="020B0604020202020204" pitchFamily="34" charset="0"/>
                <a:sym typeface="Times New Roman"/>
              </a:rPr>
              <a:t> management</a:t>
            </a:r>
            <a:endParaRPr lang="en-US" b="1" dirty="0" smtClean="0">
              <a:latin typeface="Arial" panose="020B0604020202020204" pitchFamily="34" charset="0"/>
              <a:ea typeface="Times New Roman"/>
              <a:cs typeface="Arial" panose="020B0604020202020204" pitchFamily="34" charset="0"/>
              <a:sym typeface="Times New Roman"/>
            </a:endParaRPr>
          </a:p>
          <a:p>
            <a:pPr marL="0" lvl="0" indent="0" rtl="0">
              <a:lnSpc>
                <a:spcPct val="115000"/>
              </a:lnSpc>
              <a:spcBef>
                <a:spcPts val="0"/>
              </a:spcBef>
              <a:spcAft>
                <a:spcPts val="0"/>
              </a:spcAft>
              <a:buNone/>
            </a:pPr>
            <a:r>
              <a:rPr lang="en-US" dirty="0" smtClean="0">
                <a:latin typeface="Arial" panose="020B0604020202020204" pitchFamily="34" charset="0"/>
                <a:ea typeface="Times New Roman"/>
                <a:cs typeface="Arial" panose="020B0604020202020204" pitchFamily="34" charset="0"/>
                <a:sym typeface="Times New Roman"/>
              </a:rPr>
              <a:t>Characteristics of transboundary management</a:t>
            </a:r>
            <a:r>
              <a:rPr lang="hr-HR" dirty="0" smtClean="0">
                <a:latin typeface="Arial" panose="020B0604020202020204" pitchFamily="34" charset="0"/>
                <a:ea typeface="Times New Roman"/>
                <a:cs typeface="Arial" panose="020B0604020202020204" pitchFamily="34" charset="0"/>
                <a:sym typeface="Times New Roman"/>
              </a:rPr>
              <a:t>:</a:t>
            </a:r>
            <a:endParaRPr dirty="0" smtClean="0">
              <a:latin typeface="Arial" panose="020B0604020202020204" pitchFamily="34" charset="0"/>
              <a:ea typeface="Times New Roman"/>
              <a:cs typeface="Arial" panose="020B0604020202020204" pitchFamily="34" charset="0"/>
              <a:sym typeface="Times New Roman"/>
            </a:endParaRPr>
          </a:p>
          <a:p>
            <a:pPr marL="457200" lvl="0" indent="-298450" rtl="0">
              <a:lnSpc>
                <a:spcPct val="115000"/>
              </a:lnSpc>
              <a:spcBef>
                <a:spcPts val="0"/>
              </a:spcBef>
              <a:spcAft>
                <a:spcPts val="0"/>
              </a:spcAft>
              <a:buClr>
                <a:schemeClr val="dk1"/>
              </a:buClr>
              <a:buSzPts val="1100"/>
              <a:buChar char="●"/>
            </a:pPr>
            <a:r>
              <a:rPr lang="en-US" dirty="0" smtClean="0">
                <a:latin typeface="Arial" panose="020B0604020202020204" pitchFamily="34" charset="0"/>
                <a:ea typeface="Times New Roman"/>
                <a:cs typeface="Arial" panose="020B0604020202020204" pitchFamily="34" charset="0"/>
                <a:sym typeface="Times New Roman"/>
              </a:rPr>
              <a:t>Cooperative</a:t>
            </a:r>
            <a:r>
              <a:rPr lang="en-US" baseline="0" dirty="0" smtClean="0">
                <a:latin typeface="Arial" panose="020B0604020202020204" pitchFamily="34" charset="0"/>
                <a:ea typeface="Times New Roman"/>
                <a:cs typeface="Arial" panose="020B0604020202020204" pitchFamily="34" charset="0"/>
                <a:sym typeface="Times New Roman"/>
              </a:rPr>
              <a:t> management is based on management principles which should be agreed by the stakeholders.</a:t>
            </a:r>
          </a:p>
          <a:p>
            <a:pPr marL="457200" lvl="0" indent="-298450" rtl="0">
              <a:lnSpc>
                <a:spcPct val="115000"/>
              </a:lnSpc>
              <a:spcBef>
                <a:spcPts val="0"/>
              </a:spcBef>
              <a:spcAft>
                <a:spcPts val="0"/>
              </a:spcAft>
              <a:buClr>
                <a:schemeClr val="dk1"/>
              </a:buClr>
              <a:buSzPts val="1100"/>
              <a:buChar char="●"/>
            </a:pPr>
            <a:r>
              <a:rPr lang="en-US" baseline="0" dirty="0" smtClean="0">
                <a:latin typeface="Arial" panose="020B0604020202020204" pitchFamily="34" charset="0"/>
                <a:ea typeface="Times New Roman"/>
                <a:cs typeface="Arial" panose="020B0604020202020204" pitchFamily="34" charset="0"/>
                <a:sym typeface="Times New Roman"/>
              </a:rPr>
              <a:t>Certain </a:t>
            </a:r>
            <a:r>
              <a:rPr lang="en-US" b="0" baseline="0" dirty="0" smtClean="0">
                <a:latin typeface="Arial" panose="020B0604020202020204" pitchFamily="34" charset="0"/>
                <a:ea typeface="Times New Roman"/>
                <a:cs typeface="Arial" panose="020B0604020202020204" pitchFamily="34" charset="0"/>
                <a:sym typeface="Times New Roman"/>
              </a:rPr>
              <a:t>principles have been widely endorsed by the conservation community for the effective management of </a:t>
            </a:r>
            <a:r>
              <a:rPr lang="hr-HR" b="0" baseline="0" dirty="0" smtClean="0">
                <a:latin typeface="Arial" panose="020B0604020202020204" pitchFamily="34" charset="0"/>
                <a:ea typeface="Times New Roman"/>
                <a:cs typeface="Arial" panose="020B0604020202020204" pitchFamily="34" charset="0"/>
                <a:sym typeface="Times New Roman"/>
              </a:rPr>
              <a:t>protected areas:</a:t>
            </a:r>
            <a:endParaRPr lang="en-US" b="0"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GB" b="0" dirty="0" smtClean="0">
                <a:latin typeface="Arial" panose="020B0604020202020204" pitchFamily="34" charset="0"/>
                <a:ea typeface="Times New Roman"/>
                <a:cs typeface="Arial" panose="020B0604020202020204" pitchFamily="34" charset="0"/>
                <a:sym typeface="Times New Roman"/>
              </a:rPr>
              <a:t>Ecosystem approach: recognizing the interconnectedness of ecosystems and the necessity of integrated</a:t>
            </a:r>
            <a:r>
              <a:rPr lang="en-GB" b="0" baseline="0" dirty="0" smtClean="0">
                <a:latin typeface="Arial" panose="020B0604020202020204" pitchFamily="34" charset="0"/>
                <a:ea typeface="Times New Roman"/>
                <a:cs typeface="Arial" panose="020B0604020202020204" pitchFamily="34" charset="0"/>
                <a:sym typeface="Times New Roman"/>
              </a:rPr>
              <a:t> and cross-sectoral management that recognizes connectivity</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GB" b="0" dirty="0" smtClean="0">
                <a:latin typeface="Arial" panose="020B0604020202020204" pitchFamily="34" charset="0"/>
                <a:ea typeface="Times New Roman"/>
                <a:cs typeface="Arial" panose="020B0604020202020204" pitchFamily="34" charset="0"/>
                <a:sym typeface="Times New Roman"/>
              </a:rPr>
              <a:t>Precautionary approach: lack of scientific certainty should not be</a:t>
            </a:r>
            <a:r>
              <a:rPr lang="en-GB" b="0" baseline="0" dirty="0" smtClean="0">
                <a:latin typeface="Arial" panose="020B0604020202020204" pitchFamily="34" charset="0"/>
                <a:ea typeface="Times New Roman"/>
                <a:cs typeface="Arial" panose="020B0604020202020204" pitchFamily="34" charset="0"/>
                <a:sym typeface="Times New Roman"/>
              </a:rPr>
              <a:t> used as a reason for postponing cost effective measures to mitigate threats of serious or irreversible damage</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GB" b="0" dirty="0" smtClean="0">
                <a:latin typeface="Arial" panose="020B0604020202020204" pitchFamily="34" charset="0"/>
                <a:ea typeface="Times New Roman"/>
                <a:cs typeface="Arial" panose="020B0604020202020204" pitchFamily="34" charset="0"/>
                <a:sym typeface="Times New Roman"/>
              </a:rPr>
              <a:t>Sustainability: commitment to development that provides needs of the present generation without compromising the ability of future generations to meet their own needs</a:t>
            </a:r>
            <a:endParaRPr lang="hr-HR" b="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GB" b="0" dirty="0" smtClean="0">
                <a:latin typeface="Arial" panose="020B0604020202020204" pitchFamily="34" charset="0"/>
                <a:ea typeface="Times New Roman"/>
                <a:cs typeface="Arial" panose="020B0604020202020204" pitchFamily="34" charset="0"/>
                <a:sym typeface="Times New Roman"/>
              </a:rPr>
              <a:t>Adaptive management: management</a:t>
            </a:r>
            <a:r>
              <a:rPr lang="en-GB" b="0" baseline="0" dirty="0" smtClean="0">
                <a:latin typeface="Arial" panose="020B0604020202020204" pitchFamily="34" charset="0"/>
                <a:ea typeface="Times New Roman"/>
                <a:cs typeface="Arial" panose="020B0604020202020204" pitchFamily="34" charset="0"/>
                <a:sym typeface="Times New Roman"/>
              </a:rPr>
              <a:t> that ensures flexibility and iterative development to incorporate new information and reflect changing circumstances</a:t>
            </a:r>
            <a:endParaRPr lang="hr-HR" b="0" baseline="0" dirty="0" smtClean="0">
              <a:latin typeface="Arial" panose="020B0604020202020204" pitchFamily="34" charset="0"/>
              <a:ea typeface="Times New Roman"/>
              <a:cs typeface="Arial" panose="020B0604020202020204" pitchFamily="34" charset="0"/>
              <a:sym typeface="Times New Roman"/>
            </a:endParaRPr>
          </a:p>
          <a:p>
            <a:pPr marL="628650" lvl="1" indent="-171450" rtl="0">
              <a:spcBef>
                <a:spcPts val="0"/>
              </a:spcBef>
              <a:spcAft>
                <a:spcPts val="0"/>
              </a:spcAft>
            </a:pPr>
            <a:r>
              <a:rPr lang="en-GB" b="0" dirty="0" smtClean="0">
                <a:latin typeface="Arial" panose="020B0604020202020204" pitchFamily="34" charset="0"/>
                <a:ea typeface="Times New Roman"/>
                <a:cs typeface="Arial" panose="020B0604020202020204" pitchFamily="34" charset="0"/>
                <a:sym typeface="Times New Roman"/>
              </a:rPr>
              <a:t>Good governance: principles</a:t>
            </a:r>
            <a:r>
              <a:rPr lang="en-GB" b="0" baseline="0" dirty="0" smtClean="0">
                <a:latin typeface="Arial" panose="020B0604020202020204" pitchFamily="34" charset="0"/>
                <a:ea typeface="Times New Roman"/>
                <a:cs typeface="Arial" panose="020B0604020202020204" pitchFamily="34" charset="0"/>
                <a:sym typeface="Times New Roman"/>
              </a:rPr>
              <a:t> </a:t>
            </a:r>
            <a:r>
              <a:rPr lang="en-GB" baseline="0" dirty="0" smtClean="0">
                <a:latin typeface="Arial" panose="020B0604020202020204" pitchFamily="34" charset="0"/>
                <a:ea typeface="Times New Roman"/>
                <a:cs typeface="Arial" panose="020B0604020202020204" pitchFamily="34" charset="0"/>
                <a:sym typeface="Times New Roman"/>
              </a:rPr>
              <a:t>of transparency, accountability, participation and access to information in decision-making relating to the TBCA</a:t>
            </a:r>
            <a:endParaRPr lang="en-GB" dirty="0" smtClean="0">
              <a:latin typeface="Arial" panose="020B0604020202020204" pitchFamily="34" charset="0"/>
              <a:ea typeface="Times New Roman"/>
              <a:cs typeface="Arial" panose="020B0604020202020204" pitchFamily="34" charset="0"/>
              <a:sym typeface="Times New Roman"/>
            </a:endParaRPr>
          </a:p>
          <a:p>
            <a:pPr marL="0" lvl="0" indent="0" rtl="0">
              <a:spcBef>
                <a:spcPts val="0"/>
              </a:spcBef>
              <a:spcAft>
                <a:spcPts val="0"/>
              </a:spcAft>
              <a:buNone/>
            </a:pPr>
            <a:endParaRPr i="1" dirty="0">
              <a:latin typeface="Arial" panose="020B0604020202020204" pitchFamily="34" charset="0"/>
              <a:ea typeface="Times New Roman"/>
              <a:cs typeface="Arial" panose="020B0604020202020204" pitchFamily="34" charset="0"/>
              <a:sym typeface="Times New Roman"/>
            </a:endParaRPr>
          </a:p>
        </p:txBody>
      </p:sp>
    </p:spTree>
    <p:extLst>
      <p:ext uri="{BB962C8B-B14F-4D97-AF65-F5344CB8AC3E}">
        <p14:creationId xmlns:p14="http://schemas.microsoft.com/office/powerpoint/2010/main" val="1402460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5994" y="1005840"/>
            <a:ext cx="4572000" cy="2011680"/>
          </a:xfrm>
        </p:spPr>
        <p:txBody>
          <a:bodyPr anchor="ctr">
            <a:normAutofit/>
          </a:bodyPr>
          <a:lstStyle>
            <a:lvl1pPr algn="ctr">
              <a:defRPr sz="4000"/>
            </a:lvl1pPr>
          </a:lstStyle>
          <a:p>
            <a:r>
              <a:rPr lang="en-US" dirty="0" smtClean="0"/>
              <a:t>Click to edit Master title style</a:t>
            </a:r>
            <a:endParaRPr lang="en-GB" dirty="0"/>
          </a:p>
        </p:txBody>
      </p:sp>
      <p:sp>
        <p:nvSpPr>
          <p:cNvPr id="3" name="Subtitle 2"/>
          <p:cNvSpPr>
            <a:spLocks noGrp="1"/>
          </p:cNvSpPr>
          <p:nvPr>
            <p:ph type="subTitle" idx="1"/>
          </p:nvPr>
        </p:nvSpPr>
        <p:spPr>
          <a:xfrm>
            <a:off x="1885944" y="3474720"/>
            <a:ext cx="5300663" cy="1097280"/>
          </a:xfrm>
          <a:prstGeom prst="rect">
            <a:avLst/>
          </a:prstGeom>
          <a:solidFill>
            <a:schemeClr val="bg1">
              <a:alpha val="55000"/>
            </a:schemeClr>
          </a:solidFill>
        </p:spPr>
        <p:txBody>
          <a:bodyPr anchor="ctr"/>
          <a:lstStyle>
            <a:lvl1pPr marL="0" indent="0" algn="ctr">
              <a:buNone/>
              <a:defRPr sz="240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cxnSp>
        <p:nvCxnSpPr>
          <p:cNvPr id="6" name="Google Shape;110;p25"/>
          <p:cNvCxnSpPr/>
          <p:nvPr userDrawn="1"/>
        </p:nvCxnSpPr>
        <p:spPr>
          <a:xfrm>
            <a:off x="2100000" y="3231163"/>
            <a:ext cx="4944000" cy="15900"/>
          </a:xfrm>
          <a:prstGeom prst="straightConnector1">
            <a:avLst/>
          </a:prstGeom>
          <a:noFill/>
          <a:ln w="38100" cap="flat" cmpd="sng">
            <a:solidFill>
              <a:srgbClr val="0096A4"/>
            </a:solidFill>
            <a:prstDash val="solid"/>
            <a:round/>
            <a:headEnd type="none" w="med" len="med"/>
            <a:tailEnd type="none" w="med" len="med"/>
          </a:ln>
        </p:spPr>
      </p:cxnSp>
    </p:spTree>
    <p:extLst>
      <p:ext uri="{BB962C8B-B14F-4D97-AF65-F5344CB8AC3E}">
        <p14:creationId xmlns:p14="http://schemas.microsoft.com/office/powerpoint/2010/main" val="39146144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picture 1">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97281" y="171797"/>
            <a:ext cx="8046720" cy="584775"/>
          </a:xfrm>
        </p:spPr>
        <p:txBody>
          <a:bodyPr>
            <a:spAutoFit/>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317241" y="1092200"/>
            <a:ext cx="8602922" cy="3768725"/>
          </a:xfrm>
          <a:prstGeom prst="rect">
            <a:avLst/>
          </a:prstGeom>
          <a:solidFill>
            <a:srgbClr val="FFFFFF">
              <a:alpha val="55000"/>
            </a:srgbClr>
          </a:solidFill>
        </p:spPr>
        <p:txBody>
          <a:bodyPr tIns="182880">
            <a:normAutofit/>
          </a:bodyPr>
          <a:lstStyle>
            <a:lvl1pPr marL="0" indent="0">
              <a:buNone/>
              <a:defRPr sz="2400"/>
            </a:lvl1pPr>
            <a:lvl2pPr marL="228600">
              <a:defRPr sz="1800"/>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24487352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ckground picture 1">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97281" y="171797"/>
            <a:ext cx="8046720" cy="584775"/>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29326273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97281" y="171797"/>
            <a:ext cx="8046720" cy="584775"/>
          </a:xfrm>
        </p:spPr>
        <p:txBody>
          <a:bodyPr>
            <a:spAutoFit/>
          </a:bodyPr>
          <a:lstStyle/>
          <a:p>
            <a:r>
              <a:rPr lang="en-US" dirty="0" smtClean="0"/>
              <a:t>Click to edit Master title style</a:t>
            </a:r>
            <a:endParaRPr lang="en-GB" dirty="0"/>
          </a:p>
        </p:txBody>
      </p:sp>
      <p:sp>
        <p:nvSpPr>
          <p:cNvPr id="6" name="Text Placeholder 4"/>
          <p:cNvSpPr>
            <a:spLocks noGrp="1"/>
          </p:cNvSpPr>
          <p:nvPr>
            <p:ph type="body" sz="quarter" idx="10"/>
          </p:nvPr>
        </p:nvSpPr>
        <p:spPr>
          <a:xfrm>
            <a:off x="317241" y="1092200"/>
            <a:ext cx="8602922" cy="3768725"/>
          </a:xfrm>
          <a:prstGeom prst="rect">
            <a:avLst/>
          </a:prstGeom>
          <a:solidFill>
            <a:srgbClr val="FFFFFF">
              <a:alpha val="55000"/>
            </a:srgbClr>
          </a:solidFill>
        </p:spPr>
        <p:txBody>
          <a:bodyPr tIns="182880">
            <a:normAutofit/>
          </a:bodyPr>
          <a:lstStyle>
            <a:lvl1pPr marL="0" indent="0">
              <a:buNone/>
              <a:defRPr sz="2400"/>
            </a:lvl1pPr>
            <a:lvl2pPr marL="228600">
              <a:defRPr sz="1800"/>
            </a:lvl2pPr>
          </a:lstStyle>
          <a:p>
            <a:pPr lvl="0"/>
            <a:r>
              <a:rPr lang="en-US" dirty="0" smtClean="0"/>
              <a:t>Edit Master text styles</a:t>
            </a:r>
          </a:p>
          <a:p>
            <a:pPr lvl="1"/>
            <a:r>
              <a:rPr lang="en-US" dirty="0" smtClean="0"/>
              <a:t>Second level</a:t>
            </a:r>
          </a:p>
        </p:txBody>
      </p:sp>
    </p:spTree>
    <p:extLst>
      <p:ext uri="{BB962C8B-B14F-4D97-AF65-F5344CB8AC3E}">
        <p14:creationId xmlns:p14="http://schemas.microsoft.com/office/powerpoint/2010/main" val="18804192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ictur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097281" y="171797"/>
            <a:ext cx="8046720" cy="584775"/>
          </a:xfrm>
        </p:spPr>
        <p:txBody>
          <a:bodyPr>
            <a:spAutoFit/>
          </a:bodyPr>
          <a:lstStyle/>
          <a:p>
            <a:r>
              <a:rPr lang="en-US" dirty="0" smtClean="0"/>
              <a:t>Click to edit Master title style</a:t>
            </a:r>
            <a:endParaRPr lang="en-GB" dirty="0"/>
          </a:p>
        </p:txBody>
      </p:sp>
    </p:spTree>
    <p:extLst>
      <p:ext uri="{BB962C8B-B14F-4D97-AF65-F5344CB8AC3E}">
        <p14:creationId xmlns:p14="http://schemas.microsoft.com/office/powerpoint/2010/main" val="11734606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1" y="233352"/>
            <a:ext cx="8046720" cy="461665"/>
          </a:xfrm>
        </p:spPr>
        <p:txBody>
          <a:bodyPr>
            <a:spAutoFit/>
          </a:bodyPr>
          <a:lstStyle>
            <a:lvl1pPr>
              <a:defRPr sz="2400"/>
            </a:lvl1pPr>
          </a:lstStyle>
          <a:p>
            <a:r>
              <a:rPr lang="en-US" dirty="0" smtClean="0"/>
              <a:t>Click to edit Master title style</a:t>
            </a:r>
            <a:endParaRPr lang="en-GB" dirty="0"/>
          </a:p>
        </p:txBody>
      </p:sp>
      <p:pic>
        <p:nvPicPr>
          <p:cNvPr id="3"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Tree>
    <p:extLst>
      <p:ext uri="{BB962C8B-B14F-4D97-AF65-F5344CB8AC3E}">
        <p14:creationId xmlns:p14="http://schemas.microsoft.com/office/powerpoint/2010/main" val="2878452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content and picture">
    <p:spTree>
      <p:nvGrpSpPr>
        <p:cNvPr id="1" name=""/>
        <p:cNvGrpSpPr/>
        <p:nvPr/>
      </p:nvGrpSpPr>
      <p:grpSpPr>
        <a:xfrm>
          <a:off x="0" y="0"/>
          <a:ext cx="0" cy="0"/>
          <a:chOff x="0" y="0"/>
          <a:chExt cx="0" cy="0"/>
        </a:xfrm>
      </p:grpSpPr>
      <p:sp>
        <p:nvSpPr>
          <p:cNvPr id="7" name="Title 1"/>
          <p:cNvSpPr>
            <a:spLocks noGrp="1"/>
          </p:cNvSpPr>
          <p:nvPr>
            <p:ph type="title"/>
          </p:nvPr>
        </p:nvSpPr>
        <p:spPr>
          <a:xfrm>
            <a:off x="1097281" y="233352"/>
            <a:ext cx="8046720" cy="461665"/>
          </a:xfrm>
        </p:spPr>
        <p:txBody>
          <a:bodyPr>
            <a:spAutoFit/>
          </a:bodyPr>
          <a:lstStyle>
            <a:lvl1pPr>
              <a:defRPr sz="2400"/>
            </a:lvl1pPr>
          </a:lstStyle>
          <a:p>
            <a:r>
              <a:rPr lang="en-US" dirty="0" smtClean="0"/>
              <a:t>Click to edit Master title style</a:t>
            </a:r>
            <a:endParaRPr lang="en-GB" dirty="0"/>
          </a:p>
        </p:txBody>
      </p:sp>
      <p:sp>
        <p:nvSpPr>
          <p:cNvPr id="9" name="Text Placeholder 8"/>
          <p:cNvSpPr>
            <a:spLocks noGrp="1"/>
          </p:cNvSpPr>
          <p:nvPr>
            <p:ph type="body" sz="quarter" idx="10"/>
          </p:nvPr>
        </p:nvSpPr>
        <p:spPr>
          <a:xfrm>
            <a:off x="274320" y="1097280"/>
            <a:ext cx="4114800" cy="3657600"/>
          </a:xfrm>
          <a:prstGeom prst="rect">
            <a:avLst/>
          </a:prstGeom>
          <a:solidFill>
            <a:srgbClr val="FFFFFF">
              <a:alpha val="54902"/>
            </a:srgbClr>
          </a:solidFill>
        </p:spPr>
        <p:txBody>
          <a:bodyPr tIns="182880">
            <a:normAutofit/>
          </a:bodyPr>
          <a:lstStyle>
            <a:lvl1pPr marL="365760">
              <a:buSzPct val="120000"/>
              <a:defRPr lang="en-US" sz="1800" b="0" i="0" u="none" strike="noStrike" cap="none" dirty="0" smtClean="0">
                <a:solidFill>
                  <a:srgbClr val="000000"/>
                </a:solidFill>
                <a:latin typeface="Arial" panose="020B0604020202020204" pitchFamily="34" charset="0"/>
                <a:ea typeface="Times New Roman"/>
                <a:cs typeface="Arial" panose="020B0604020202020204" pitchFamily="34" charset="0"/>
                <a:sym typeface="Arial"/>
              </a:defRPr>
            </a:lvl1pPr>
            <a:lvl2pPr>
              <a:buSzPct val="120000"/>
              <a:defRPr sz="1600"/>
            </a:lvl2pPr>
            <a:lvl3pPr>
              <a:spcAft>
                <a:spcPts val="0"/>
              </a:spcAft>
              <a:buSzPct val="120000"/>
              <a:defRPr sz="1400"/>
            </a:lvl3pPr>
          </a:lstStyle>
          <a:p>
            <a:pPr lvl="0"/>
            <a:r>
              <a:rPr lang="en-US" dirty="0" smtClean="0"/>
              <a:t>Edit Master text styles</a:t>
            </a:r>
          </a:p>
          <a:p>
            <a:pPr lvl="1"/>
            <a:r>
              <a:rPr lang="en-US" dirty="0" smtClean="0"/>
              <a:t>Second level</a:t>
            </a:r>
          </a:p>
          <a:p>
            <a:pPr lvl="2"/>
            <a:r>
              <a:rPr lang="en-US" dirty="0" smtClean="0"/>
              <a:t>Third level</a:t>
            </a:r>
          </a:p>
        </p:txBody>
      </p:sp>
      <p:pic>
        <p:nvPicPr>
          <p:cNvPr id="4" name="Google Shape;128;p27"/>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Tree>
    <p:extLst>
      <p:ext uri="{BB962C8B-B14F-4D97-AF65-F5344CB8AC3E}">
        <p14:creationId xmlns:p14="http://schemas.microsoft.com/office/powerpoint/2010/main" val="2789123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171797"/>
            <a:ext cx="8086725" cy="584775"/>
          </a:xfrm>
          <a:prstGeom prst="rect">
            <a:avLst/>
          </a:prstGeom>
          <a:solidFill>
            <a:srgbClr val="FFFFFF">
              <a:alpha val="55000"/>
            </a:srgbClr>
          </a:solidFill>
          <a:ln>
            <a:noFill/>
          </a:ln>
        </p:spPr>
        <p:txBody>
          <a:bodyPr vert="horz" lIns="91440" tIns="45720" rIns="91440" bIns="45720" rtlCol="0" anchor="t">
            <a:spAutoFit/>
          </a:bodyPr>
          <a:lstStyle/>
          <a:p>
            <a:r>
              <a:rPr lang="en-US" dirty="0" smtClean="0"/>
              <a:t>Click to edit Master title style</a:t>
            </a:r>
            <a:endParaRPr lang="en-GB" dirty="0"/>
          </a:p>
        </p:txBody>
      </p:sp>
      <p:pic>
        <p:nvPicPr>
          <p:cNvPr id="5" name="Google Shape;128;p27"/>
          <p:cNvPicPr preferRelativeResize="0"/>
          <p:nvPr userDrawn="1"/>
        </p:nvPicPr>
        <p:blipFill>
          <a:blip r:embed="rId9">
            <a:extLst>
              <a:ext uri="{28A0092B-C50C-407E-A947-70E740481C1C}">
                <a14:useLocalDpi xmlns:a14="http://schemas.microsoft.com/office/drawing/2010/main" val="0"/>
              </a:ext>
            </a:extLst>
          </a:blip>
          <a:stretch>
            <a:fillRect/>
          </a:stretch>
        </p:blipFill>
        <p:spPr>
          <a:xfrm>
            <a:off x="76200" y="77391"/>
            <a:ext cx="714375" cy="683418"/>
          </a:xfrm>
          <a:prstGeom prst="rect">
            <a:avLst/>
          </a:prstGeom>
          <a:noFill/>
          <a:ln>
            <a:noFill/>
          </a:ln>
        </p:spPr>
      </p:pic>
    </p:spTree>
    <p:extLst>
      <p:ext uri="{BB962C8B-B14F-4D97-AF65-F5344CB8AC3E}">
        <p14:creationId xmlns:p14="http://schemas.microsoft.com/office/powerpoint/2010/main" val="2929178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0" r:id="rId3"/>
    <p:sldLayoutId id="2147483675" r:id="rId4"/>
    <p:sldLayoutId id="2147483676" r:id="rId5"/>
    <p:sldLayoutId id="2147483677" r:id="rId6"/>
    <p:sldLayoutId id="2147483678" r:id="rId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200" b="1"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 name="Title 3"/>
          <p:cNvSpPr>
            <a:spLocks noGrp="1"/>
          </p:cNvSpPr>
          <p:nvPr>
            <p:ph type="ctrTitle"/>
          </p:nvPr>
        </p:nvSpPr>
        <p:spPr/>
        <p:txBody>
          <a:bodyPr/>
          <a:lstStyle/>
          <a:p>
            <a:pPr lvl="0"/>
            <a:r>
              <a:rPr lang="en-GB" dirty="0">
                <a:ea typeface="Times New Roman"/>
                <a:cs typeface="Arial" panose="020B0604020202020204" pitchFamily="34" charset="0"/>
                <a:sym typeface="Times New Roman"/>
              </a:rPr>
              <a:t>Transboundary Conservation </a:t>
            </a:r>
            <a:r>
              <a:rPr lang="en-GB" dirty="0" smtClean="0">
                <a:ea typeface="Times New Roman"/>
                <a:cs typeface="Arial" panose="020B0604020202020204" pitchFamily="34" charset="0"/>
                <a:sym typeface="Times New Roman"/>
              </a:rPr>
              <a:t>Areas</a:t>
            </a:r>
            <a:endParaRPr lang="en-GB" dirty="0"/>
          </a:p>
        </p:txBody>
      </p:sp>
      <p:sp>
        <p:nvSpPr>
          <p:cNvPr id="3" name="Subtitle 2"/>
          <p:cNvSpPr>
            <a:spLocks noGrp="1"/>
          </p:cNvSpPr>
          <p:nvPr>
            <p:ph type="subTitle" idx="1"/>
          </p:nvPr>
        </p:nvSpPr>
        <p:spPr/>
        <p:txBody>
          <a:bodyPr/>
          <a:lstStyle/>
          <a:p>
            <a:pPr lvl="0"/>
            <a:r>
              <a:rPr lang="en-GB" dirty="0">
                <a:ea typeface="Times New Roman"/>
                <a:cs typeface="Arial" panose="020B0604020202020204" pitchFamily="34" charset="0"/>
                <a:sym typeface="Times New Roman"/>
              </a:rPr>
              <a:t>Lesson 6: Cooperative Management in Transboundary </a:t>
            </a:r>
            <a:r>
              <a:rPr lang="en-GB" dirty="0" smtClean="0">
                <a:ea typeface="Times New Roman"/>
                <a:cs typeface="Arial" panose="020B0604020202020204" pitchFamily="34" charset="0"/>
                <a:sym typeface="Times New Roman"/>
              </a:rPr>
              <a:t>Conservation</a:t>
            </a:r>
            <a:endParaRPr lang="en-GB" sz="1200" b="1" dirty="0" smtClean="0">
              <a:solidFill>
                <a:schemeClr val="dk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30" name="Google Shape;130;p27"/>
          <p:cNvSpPr txBox="1"/>
          <p:nvPr/>
        </p:nvSpPr>
        <p:spPr>
          <a:xfrm>
            <a:off x="266713" y="938416"/>
            <a:ext cx="2489365" cy="1593284"/>
          </a:xfrm>
          <a:prstGeom prst="rect">
            <a:avLst/>
          </a:prstGeom>
          <a:solidFill>
            <a:srgbClr val="0096A4">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lnSpc>
                <a:spcPct val="90000"/>
              </a:lnSpc>
              <a:spcBef>
                <a:spcPts val="640"/>
              </a:spcBef>
              <a:buFont typeface="Arial" panose="020B0604020202020204" pitchFamily="34" charset="0"/>
              <a:buNone/>
              <a:defRPr sz="1800">
                <a:solidFill>
                  <a:schemeClr val="tx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sz="2200" b="1" dirty="0">
                <a:latin typeface="Arial" panose="020B0604020202020204" pitchFamily="34" charset="0"/>
                <a:cs typeface="Arial" panose="020B0604020202020204" pitchFamily="34" charset="0"/>
                <a:sym typeface="Times New Roman"/>
              </a:rPr>
              <a:t>Strategic level</a:t>
            </a:r>
            <a:endParaRPr lang="en-GB" sz="2200" b="1" dirty="0">
              <a:latin typeface="Arial" panose="020B0604020202020204" pitchFamily="34" charset="0"/>
              <a:cs typeface="Arial" panose="020B0604020202020204" pitchFamily="34" charset="0"/>
              <a:sym typeface="Times New Roman"/>
            </a:endParaRPr>
          </a:p>
        </p:txBody>
      </p:sp>
      <p:sp>
        <p:nvSpPr>
          <p:cNvPr id="7" name="Google Shape;130;p27"/>
          <p:cNvSpPr txBox="1"/>
          <p:nvPr/>
        </p:nvSpPr>
        <p:spPr>
          <a:xfrm>
            <a:off x="266713" y="2675677"/>
            <a:ext cx="2489365" cy="1593284"/>
          </a:xfrm>
          <a:prstGeom prst="rect">
            <a:avLst/>
          </a:prstGeom>
          <a:solidFill>
            <a:srgbClr val="0096A4">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lnSpc>
                <a:spcPct val="90000"/>
              </a:lnSpc>
              <a:spcBef>
                <a:spcPts val="640"/>
              </a:spcBef>
              <a:buFont typeface="Arial" panose="020B0604020202020204" pitchFamily="34" charset="0"/>
              <a:buNone/>
              <a:defRPr sz="1800">
                <a:solidFill>
                  <a:schemeClr val="tx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sz="2200" b="1" dirty="0">
                <a:latin typeface="Arial" panose="020B0604020202020204" pitchFamily="34" charset="0"/>
                <a:cs typeface="Arial" panose="020B0604020202020204" pitchFamily="34" charset="0"/>
                <a:sym typeface="Times New Roman"/>
              </a:rPr>
              <a:t>Operative level</a:t>
            </a:r>
            <a:endParaRPr lang="en-GB" sz="2200" b="1" dirty="0">
              <a:latin typeface="Arial" panose="020B0604020202020204" pitchFamily="34" charset="0"/>
              <a:cs typeface="Arial" panose="020B0604020202020204" pitchFamily="34" charset="0"/>
              <a:sym typeface="Times New Roman"/>
            </a:endParaRPr>
          </a:p>
        </p:txBody>
      </p:sp>
      <p:sp>
        <p:nvSpPr>
          <p:cNvPr id="8" name="Google Shape;130;p27"/>
          <p:cNvSpPr txBox="1"/>
          <p:nvPr/>
        </p:nvSpPr>
        <p:spPr>
          <a:xfrm>
            <a:off x="2855167" y="938416"/>
            <a:ext cx="5941103" cy="1593284"/>
          </a:xfrm>
          <a:prstGeom prst="rect">
            <a:avLst/>
          </a:prstGeom>
          <a:solidFill>
            <a:srgbClr val="FFFFFF">
              <a:alpha val="53730"/>
            </a:srgbClr>
          </a:solidFill>
          <a:ln w="952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365760" indent="-228600">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rPr>
              <a:t>Negotiating a joint vision</a:t>
            </a:r>
            <a:endParaRPr lang="hr-HR" sz="1600" dirty="0">
              <a:solidFill>
                <a:schemeClr val="dk1"/>
              </a:solidFill>
              <a:latin typeface="Arial" panose="020B0604020202020204" pitchFamily="34" charset="0"/>
              <a:ea typeface="Times New Roman"/>
              <a:cs typeface="Arial" panose="020B0604020202020204" pitchFamily="34" charset="0"/>
            </a:endParaRPr>
          </a:p>
          <a:p>
            <a:pPr marL="365760" indent="-228600">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rPr>
              <a:t>Negotiating common management objectives</a:t>
            </a:r>
            <a:endParaRPr lang="hr-HR" sz="1600" dirty="0">
              <a:solidFill>
                <a:schemeClr val="dk1"/>
              </a:solidFill>
              <a:latin typeface="Arial" panose="020B0604020202020204" pitchFamily="34" charset="0"/>
              <a:ea typeface="Times New Roman"/>
              <a:cs typeface="Arial" panose="020B0604020202020204" pitchFamily="34" charset="0"/>
            </a:endParaRPr>
          </a:p>
          <a:p>
            <a:pPr marL="365760" indent="-228600">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rPr>
              <a:t>Developing a joint management plan</a:t>
            </a:r>
          </a:p>
          <a:p>
            <a:r>
              <a:rPr lang="en-GB" sz="1600" dirty="0">
                <a:latin typeface="Arial" panose="020B0604020202020204" pitchFamily="34" charset="0"/>
                <a:cs typeface="Arial" panose="020B0604020202020204" pitchFamily="34" charset="0"/>
              </a:rPr>
              <a:t>	</a:t>
            </a:r>
            <a:r>
              <a:rPr lang="en-GB" i="1" dirty="0">
                <a:solidFill>
                  <a:schemeClr val="tx1"/>
                </a:solidFill>
                <a:latin typeface="Arial" panose="020B0604020202020204" pitchFamily="34" charset="0"/>
                <a:cs typeface="Arial" panose="020B0604020202020204" pitchFamily="34" charset="0"/>
              </a:rPr>
              <a:t>usually longer-term, to be revisited every 5-10 </a:t>
            </a:r>
            <a:r>
              <a:rPr lang="en-GB" i="1" dirty="0" smtClean="0">
                <a:solidFill>
                  <a:schemeClr val="tx1"/>
                </a:solidFill>
                <a:latin typeface="Arial" panose="020B0604020202020204" pitchFamily="34" charset="0"/>
                <a:cs typeface="Arial" panose="020B0604020202020204" pitchFamily="34" charset="0"/>
              </a:rPr>
              <a:t>years</a:t>
            </a:r>
            <a:endParaRPr lang="en-GB" i="1" dirty="0">
              <a:solidFill>
                <a:schemeClr val="tx1"/>
              </a:solidFill>
              <a:latin typeface="Arial" panose="020B0604020202020204" pitchFamily="34" charset="0"/>
              <a:cs typeface="Arial" panose="020B0604020202020204" pitchFamily="34" charset="0"/>
            </a:endParaRPr>
          </a:p>
        </p:txBody>
      </p:sp>
      <p:sp>
        <p:nvSpPr>
          <p:cNvPr id="9" name="Google Shape;130;p27"/>
          <p:cNvSpPr txBox="1"/>
          <p:nvPr/>
        </p:nvSpPr>
        <p:spPr>
          <a:xfrm>
            <a:off x="2855167" y="2675677"/>
            <a:ext cx="5941103" cy="1593284"/>
          </a:xfrm>
          <a:prstGeom prst="rect">
            <a:avLst/>
          </a:prstGeom>
          <a:solidFill>
            <a:srgbClr val="FFFFFF">
              <a:alpha val="53730"/>
            </a:srgbClr>
          </a:solidFill>
          <a:ln w="952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365760" indent="-228600">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rPr>
              <a:t>Developing an action plan for implementation of common management objectives</a:t>
            </a:r>
          </a:p>
          <a:p>
            <a:r>
              <a:rPr lang="en-GB" sz="1600" dirty="0">
                <a:latin typeface="Arial" panose="020B0604020202020204" pitchFamily="34" charset="0"/>
                <a:cs typeface="Arial" panose="020B0604020202020204" pitchFamily="34" charset="0"/>
              </a:rPr>
              <a:t>	</a:t>
            </a:r>
            <a:r>
              <a:rPr lang="en-GB" i="1" dirty="0">
                <a:solidFill>
                  <a:schemeClr val="tx1"/>
                </a:solidFill>
                <a:latin typeface="Arial" panose="020B0604020202020204" pitchFamily="34" charset="0"/>
                <a:cs typeface="Arial" panose="020B0604020202020204" pitchFamily="34" charset="0"/>
              </a:rPr>
              <a:t> usually short-term, to be revisited </a:t>
            </a:r>
            <a:r>
              <a:rPr lang="en-GB" i="1" dirty="0" smtClean="0">
                <a:solidFill>
                  <a:schemeClr val="tx1"/>
                </a:solidFill>
                <a:latin typeface="Arial" panose="020B0604020202020204" pitchFamily="34" charset="0"/>
                <a:cs typeface="Arial" panose="020B0604020202020204" pitchFamily="34" charset="0"/>
              </a:rPr>
              <a:t>annually</a:t>
            </a:r>
            <a:endParaRPr lang="en-GB" i="1" dirty="0">
              <a:solidFill>
                <a:schemeClr val="tx1"/>
              </a:solidFill>
              <a:latin typeface="Arial" panose="020B0604020202020204" pitchFamily="34" charset="0"/>
              <a:cs typeface="Arial" panose="020B0604020202020204" pitchFamily="34" charset="0"/>
            </a:endParaRPr>
          </a:p>
        </p:txBody>
      </p:sp>
      <p:sp>
        <p:nvSpPr>
          <p:cNvPr id="10" name="Google Shape;129;p27"/>
          <p:cNvSpPr txBox="1"/>
          <p:nvPr/>
        </p:nvSpPr>
        <p:spPr>
          <a:xfrm>
            <a:off x="266713" y="4380355"/>
            <a:ext cx="8529556" cy="666266"/>
          </a:xfrm>
          <a:prstGeom prst="rect">
            <a:avLst/>
          </a:prstGeom>
          <a:solidFill>
            <a:srgbClr val="0096A4"/>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lgn="ctr"/>
            <a:r>
              <a:rPr lang="hr-HR" sz="1600" b="1" dirty="0" smtClean="0">
                <a:solidFill>
                  <a:schemeClr val="bg1"/>
                </a:solidFill>
                <a:latin typeface="Arial" panose="020B0604020202020204" pitchFamily="34" charset="0"/>
                <a:cs typeface="Arial" panose="020B0604020202020204" pitchFamily="34" charset="0"/>
              </a:rPr>
              <a:t>Pursuing strategies </a:t>
            </a:r>
            <a:r>
              <a:rPr lang="en-GB" sz="1600" b="1" dirty="0" smtClean="0">
                <a:solidFill>
                  <a:schemeClr val="bg1"/>
                </a:solidFill>
                <a:latin typeface="Arial" panose="020B0604020202020204" pitchFamily="34" charset="0"/>
                <a:cs typeface="Arial" panose="020B0604020202020204" pitchFamily="34" charset="0"/>
              </a:rPr>
              <a:t>can be time consuming, </a:t>
            </a:r>
            <a:r>
              <a:rPr lang="en-GB" sz="1600" b="1" dirty="0">
                <a:solidFill>
                  <a:schemeClr val="bg1"/>
                </a:solidFill>
                <a:latin typeface="Arial" panose="020B0604020202020204" pitchFamily="34" charset="0"/>
                <a:cs typeface="Arial" panose="020B0604020202020204" pitchFamily="34" charset="0"/>
              </a:rPr>
              <a:t>but </a:t>
            </a:r>
            <a:r>
              <a:rPr lang="hr-HR" sz="1600" b="1" dirty="0" smtClean="0">
                <a:solidFill>
                  <a:schemeClr val="bg1"/>
                </a:solidFill>
                <a:latin typeface="Arial" panose="020B0604020202020204" pitchFamily="34" charset="0"/>
                <a:cs typeface="Arial" panose="020B0604020202020204" pitchFamily="34" charset="0"/>
              </a:rPr>
              <a:t>the process </a:t>
            </a:r>
            <a:r>
              <a:rPr lang="hr-HR" sz="1600" b="1" dirty="0">
                <a:solidFill>
                  <a:schemeClr val="bg1"/>
                </a:solidFill>
                <a:latin typeface="Arial" panose="020B0604020202020204" pitchFamily="34" charset="0"/>
                <a:cs typeface="Arial" panose="020B0604020202020204" pitchFamily="34" charset="0"/>
              </a:rPr>
              <a:t>is </a:t>
            </a:r>
            <a:r>
              <a:rPr lang="en-GB" sz="1600" b="1" dirty="0">
                <a:solidFill>
                  <a:schemeClr val="bg1"/>
                </a:solidFill>
                <a:latin typeface="Arial" panose="020B0604020202020204" pitchFamily="34" charset="0"/>
                <a:cs typeface="Arial" panose="020B0604020202020204" pitchFamily="34" charset="0"/>
              </a:rPr>
              <a:t>essential to enable and sustain efficient </a:t>
            </a:r>
            <a:r>
              <a:rPr lang="en-GB" sz="1600" b="1" dirty="0" smtClean="0">
                <a:solidFill>
                  <a:schemeClr val="bg1"/>
                </a:solidFill>
                <a:latin typeface="Arial" panose="020B0604020202020204" pitchFamily="34" charset="0"/>
                <a:cs typeface="Arial" panose="020B0604020202020204" pitchFamily="34" charset="0"/>
              </a:rPr>
              <a:t>cooperative </a:t>
            </a:r>
            <a:r>
              <a:rPr lang="en-GB" sz="1600" b="1" dirty="0">
                <a:solidFill>
                  <a:schemeClr val="bg1"/>
                </a:solidFill>
                <a:latin typeface="Arial" panose="020B0604020202020204" pitchFamily="34" charset="0"/>
                <a:cs typeface="Arial" panose="020B0604020202020204" pitchFamily="34" charset="0"/>
              </a:rPr>
              <a:t>management in a TBCA</a:t>
            </a:r>
          </a:p>
        </p:txBody>
      </p:sp>
      <p:sp>
        <p:nvSpPr>
          <p:cNvPr id="2" name="Title 1"/>
          <p:cNvSpPr>
            <a:spLocks noGrp="1"/>
          </p:cNvSpPr>
          <p:nvPr>
            <p:ph type="title"/>
          </p:nvPr>
        </p:nvSpPr>
        <p:spPr/>
        <p:txBody>
          <a:bodyPr/>
          <a:lstStyle/>
          <a:p>
            <a:r>
              <a:rPr lang="en-US" dirty="0" smtClean="0"/>
              <a:t>Strategies for Cooperative Management</a:t>
            </a:r>
            <a:endParaRPr lang="en-GB" dirty="0"/>
          </a:p>
        </p:txBody>
      </p:sp>
    </p:spTree>
    <p:extLst>
      <p:ext uri="{BB962C8B-B14F-4D97-AF65-F5344CB8AC3E}">
        <p14:creationId xmlns:p14="http://schemas.microsoft.com/office/powerpoint/2010/main" val="3197995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28"/>
          <p:cNvSpPr txBox="1"/>
          <p:nvPr/>
        </p:nvSpPr>
        <p:spPr>
          <a:xfrm>
            <a:off x="228599" y="2564790"/>
            <a:ext cx="4279605" cy="2513395"/>
          </a:xfrm>
          <a:prstGeom prst="rect">
            <a:avLst/>
          </a:prstGeom>
          <a:ln>
            <a:solidFill>
              <a:srgbClr val="0096A4"/>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p>
            <a:pPr lvl="0" rtl="0">
              <a:spcBef>
                <a:spcPts val="600"/>
              </a:spcBef>
              <a:spcAft>
                <a:spcPts val="0"/>
              </a:spcAft>
            </a:pPr>
            <a:r>
              <a:rPr lang="en-US" sz="1600" b="1" dirty="0" smtClean="0">
                <a:latin typeface="Arial" panose="020B0604020202020204" pitchFamily="34" charset="0"/>
                <a:ea typeface="Times New Roman"/>
                <a:cs typeface="Arial" panose="020B0604020202020204" pitchFamily="34" charset="0"/>
                <a:sym typeface="Times New Roman"/>
              </a:rPr>
              <a:t>General framework</a:t>
            </a:r>
          </a:p>
          <a:p>
            <a:pPr marL="365760" lvl="0" indent="-228600">
              <a:buSzPct val="120000"/>
              <a:buFont typeface="Arial" panose="020B0604020202020204" pitchFamily="34" charset="0"/>
              <a:buChar char="•"/>
            </a:pPr>
            <a:r>
              <a:rPr lang="en-GB" sz="1600" dirty="0">
                <a:latin typeface="Arial" panose="020B0604020202020204" pitchFamily="34" charset="0"/>
                <a:ea typeface="Times New Roman"/>
                <a:cs typeface="Arial" panose="020B0604020202020204" pitchFamily="34" charset="0"/>
                <a:sym typeface="Times New Roman"/>
              </a:rPr>
              <a:t>Legally binding agreement or treaty</a:t>
            </a:r>
          </a:p>
          <a:p>
            <a:pPr marL="365760" lvl="0" indent="-228600">
              <a:buSzPct val="120000"/>
              <a:buFont typeface="Arial" panose="020B0604020202020204" pitchFamily="34" charset="0"/>
              <a:buChar char="•"/>
            </a:pPr>
            <a:r>
              <a:rPr lang="en-GB" sz="1600" dirty="0">
                <a:latin typeface="Arial" panose="020B0604020202020204" pitchFamily="34" charset="0"/>
                <a:ea typeface="Times New Roman"/>
                <a:cs typeface="Arial" panose="020B0604020202020204" pitchFamily="34" charset="0"/>
                <a:sym typeface="Times New Roman"/>
              </a:rPr>
              <a:t>Non-binding agreement or MOU</a:t>
            </a:r>
          </a:p>
          <a:p>
            <a:pPr marL="365760" lvl="0" indent="-228600">
              <a:buSzPct val="120000"/>
              <a:buFont typeface="Arial" panose="020B0604020202020204" pitchFamily="34" charset="0"/>
              <a:buChar char="•"/>
            </a:pPr>
            <a:r>
              <a:rPr lang="en-GB" sz="1600" dirty="0">
                <a:latin typeface="Arial" panose="020B0604020202020204" pitchFamily="34" charset="0"/>
                <a:ea typeface="Times New Roman"/>
                <a:cs typeface="Arial" panose="020B0604020202020204" pitchFamily="34" charset="0"/>
                <a:sym typeface="Times New Roman"/>
              </a:rPr>
              <a:t>Regional cooperative framework</a:t>
            </a:r>
          </a:p>
          <a:p>
            <a:pPr marL="365760" lvl="0" indent="-228600">
              <a:buSzPct val="120000"/>
              <a:buFont typeface="Arial" panose="020B0604020202020204" pitchFamily="34" charset="0"/>
              <a:buChar char="•"/>
            </a:pPr>
            <a:r>
              <a:rPr lang="en-GB" sz="1600" dirty="0">
                <a:latin typeface="Arial" panose="020B0604020202020204" pitchFamily="34" charset="0"/>
                <a:ea typeface="Times New Roman"/>
                <a:cs typeface="Arial" panose="020B0604020202020204" pitchFamily="34" charset="0"/>
                <a:sym typeface="Times New Roman"/>
              </a:rPr>
              <a:t>Protocol </a:t>
            </a:r>
            <a:r>
              <a:rPr lang="en-GB" sz="1600" dirty="0" smtClean="0">
                <a:latin typeface="Arial" panose="020B0604020202020204" pitchFamily="34" charset="0"/>
                <a:ea typeface="Times New Roman"/>
                <a:cs typeface="Arial" panose="020B0604020202020204" pitchFamily="34" charset="0"/>
                <a:sym typeface="Times New Roman"/>
              </a:rPr>
              <a:t>or contingency plan</a:t>
            </a:r>
            <a:endParaRPr lang="en-US" sz="1600" dirty="0">
              <a:latin typeface="Arial" panose="020B0604020202020204" pitchFamily="34" charset="0"/>
              <a:ea typeface="Times New Roman"/>
              <a:cs typeface="Arial" panose="020B0604020202020204" pitchFamily="34" charset="0"/>
              <a:sym typeface="Times New Roman"/>
            </a:endParaRPr>
          </a:p>
          <a:p>
            <a:pPr>
              <a:spcBef>
                <a:spcPts val="600"/>
              </a:spcBef>
            </a:pPr>
            <a:r>
              <a:rPr lang="en-US" sz="1600" b="1" dirty="0">
                <a:latin typeface="Arial" panose="020B0604020202020204" pitchFamily="34" charset="0"/>
                <a:ea typeface="Times New Roman"/>
                <a:cs typeface="Arial" panose="020B0604020202020204" pitchFamily="34" charset="0"/>
                <a:sym typeface="Times New Roman"/>
              </a:rPr>
              <a:t>Framework for Management</a:t>
            </a:r>
          </a:p>
          <a:p>
            <a:pPr marL="365760" indent="-228600">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Legally adopted joint strategy or action plan</a:t>
            </a:r>
          </a:p>
          <a:p>
            <a:pPr marL="365760" indent="-228600">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Protocol or appendix to agreement</a:t>
            </a:r>
          </a:p>
        </p:txBody>
      </p:sp>
      <p:sp>
        <p:nvSpPr>
          <p:cNvPr id="139" name="Google Shape;139;p28"/>
          <p:cNvSpPr txBox="1"/>
          <p:nvPr/>
        </p:nvSpPr>
        <p:spPr>
          <a:xfrm>
            <a:off x="228600" y="1184071"/>
            <a:ext cx="8728350" cy="623700"/>
          </a:xfrm>
          <a:prstGeom prst="rect">
            <a:avLst/>
          </a:prstGeom>
          <a:solidFill>
            <a:srgbClr val="0096A4"/>
          </a:solidFill>
          <a:ln>
            <a:solidFill>
              <a:srgbClr val="0096A4"/>
            </a:solid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buSzPts val="1100"/>
              <a:defRPr sz="2400">
                <a:latin typeface="Times New Roman"/>
                <a:ea typeface="Times New Roman"/>
                <a:cs typeface="Times New Roman"/>
              </a:defRPr>
            </a:lvl1pPr>
          </a:lstStyle>
          <a:p>
            <a:r>
              <a:rPr lang="hr-HR" sz="2000" dirty="0" smtClean="0">
                <a:latin typeface="Arial" panose="020B0604020202020204" pitchFamily="34" charset="0"/>
                <a:cs typeface="Arial" panose="020B0604020202020204" pitchFamily="34" charset="0"/>
                <a:sym typeface="Times New Roman"/>
              </a:rPr>
              <a:t>Cooperative manag</a:t>
            </a:r>
            <a:r>
              <a:rPr lang="en-US" sz="2000" dirty="0" smtClean="0">
                <a:latin typeface="Arial" panose="020B0604020202020204" pitchFamily="34" charset="0"/>
                <a:cs typeface="Arial" panose="020B0604020202020204" pitchFamily="34" charset="0"/>
                <a:sym typeface="Times New Roman"/>
              </a:rPr>
              <a:t>e</a:t>
            </a:r>
            <a:r>
              <a:rPr lang="hr-HR" sz="2000" dirty="0" smtClean="0">
                <a:latin typeface="Arial" panose="020B0604020202020204" pitchFamily="34" charset="0"/>
                <a:cs typeface="Arial" panose="020B0604020202020204" pitchFamily="34" charset="0"/>
                <a:sym typeface="Times New Roman"/>
              </a:rPr>
              <a:t>ment f</a:t>
            </a:r>
            <a:r>
              <a:rPr lang="en" sz="2000" dirty="0" smtClean="0">
                <a:latin typeface="Arial" panose="020B0604020202020204" pitchFamily="34" charset="0"/>
                <a:cs typeface="Arial" panose="020B0604020202020204" pitchFamily="34" charset="0"/>
                <a:sym typeface="Times New Roman"/>
              </a:rPr>
              <a:t>rameworks relate to the governance model  </a:t>
            </a:r>
            <a:endParaRPr sz="2000" dirty="0">
              <a:latin typeface="Arial" panose="020B0604020202020204" pitchFamily="34" charset="0"/>
              <a:cs typeface="Arial" panose="020B0604020202020204" pitchFamily="34" charset="0"/>
              <a:sym typeface="Times New Roman"/>
            </a:endParaRPr>
          </a:p>
        </p:txBody>
      </p:sp>
      <p:sp>
        <p:nvSpPr>
          <p:cNvPr id="12" name="Google Shape;139;p28"/>
          <p:cNvSpPr txBox="1"/>
          <p:nvPr/>
        </p:nvSpPr>
        <p:spPr>
          <a:xfrm>
            <a:off x="228599" y="1867899"/>
            <a:ext cx="4279605" cy="623700"/>
          </a:xfrm>
          <a:prstGeom prst="rect">
            <a:avLst/>
          </a:prstGeom>
          <a:solidFill>
            <a:srgbClr val="0096A4">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342900" indent="-342900">
              <a:lnSpc>
                <a:spcPct val="90000"/>
              </a:lnSpc>
              <a:spcBef>
                <a:spcPts val="640"/>
              </a:spcBef>
              <a:buFont typeface="Arial" panose="020B0604020202020204" pitchFamily="34" charset="0"/>
              <a:buChar char="•"/>
              <a:defRPr sz="1800">
                <a:solidFill>
                  <a:schemeClr val="tx1"/>
                </a:solidFill>
                <a:latin typeface="Times New Roman"/>
                <a:ea typeface="Times New Roman"/>
                <a:cs typeface="Times New Roman"/>
              </a:defRPr>
            </a:lvl1pPr>
          </a:lstStyle>
          <a:p>
            <a:pPr marL="0" indent="0" algn="ctr">
              <a:buNone/>
            </a:pPr>
            <a:r>
              <a:rPr lang="en" sz="2200" b="1" dirty="0">
                <a:latin typeface="Arial" panose="020B0604020202020204" pitchFamily="34" charset="0"/>
                <a:cs typeface="Arial" panose="020B0604020202020204" pitchFamily="34" charset="0"/>
                <a:sym typeface="Times New Roman"/>
              </a:rPr>
              <a:t>Formal Governance</a:t>
            </a:r>
            <a:endParaRPr sz="2200" b="1" dirty="0">
              <a:latin typeface="Arial" panose="020B0604020202020204" pitchFamily="34" charset="0"/>
              <a:cs typeface="Arial" panose="020B0604020202020204" pitchFamily="34" charset="0"/>
              <a:sym typeface="Times New Roman"/>
            </a:endParaRPr>
          </a:p>
        </p:txBody>
      </p:sp>
      <p:sp>
        <p:nvSpPr>
          <p:cNvPr id="14" name="Google Shape;138;p28"/>
          <p:cNvSpPr txBox="1"/>
          <p:nvPr/>
        </p:nvSpPr>
        <p:spPr>
          <a:xfrm>
            <a:off x="4588932" y="2564790"/>
            <a:ext cx="4368017" cy="2513395"/>
          </a:xfrm>
          <a:prstGeom prst="rect">
            <a:avLst/>
          </a:prstGeom>
          <a:ln>
            <a:solidFill>
              <a:srgbClr val="0096A4"/>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p>
            <a:pPr>
              <a:spcBef>
                <a:spcPts val="600"/>
              </a:spcBef>
            </a:pPr>
            <a:r>
              <a:rPr lang="en-US" sz="1600" b="1" dirty="0">
                <a:latin typeface="Arial" panose="020B0604020202020204" pitchFamily="34" charset="0"/>
                <a:ea typeface="Times New Roman"/>
                <a:cs typeface="Arial" panose="020B0604020202020204" pitchFamily="34" charset="0"/>
                <a:sym typeface="Times New Roman"/>
              </a:rPr>
              <a:t>General framework</a:t>
            </a:r>
          </a:p>
          <a:p>
            <a:pPr marL="365760" lvl="0" indent="-228600">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Informal agreement </a:t>
            </a:r>
            <a:endParaRPr lang="en-US" sz="1600" dirty="0" smtClean="0">
              <a:latin typeface="Arial" panose="020B0604020202020204" pitchFamily="34" charset="0"/>
              <a:ea typeface="Times New Roman"/>
              <a:cs typeface="Arial" panose="020B0604020202020204" pitchFamily="34" charset="0"/>
              <a:sym typeface="Times New Roman"/>
            </a:endParaRPr>
          </a:p>
          <a:p>
            <a:pPr marL="365760" lvl="0" indent="-228600">
              <a:buSzPct val="120000"/>
              <a:buFont typeface="Arial" panose="020B0604020202020204" pitchFamily="34" charset="0"/>
              <a:buChar char="•"/>
            </a:pPr>
            <a:r>
              <a:rPr lang="en-US" sz="1600" dirty="0" smtClean="0">
                <a:latin typeface="Arial" panose="020B0604020202020204" pitchFamily="34" charset="0"/>
                <a:ea typeface="Times New Roman"/>
                <a:cs typeface="Arial" panose="020B0604020202020204" pitchFamily="34" charset="0"/>
                <a:sym typeface="Times New Roman"/>
              </a:rPr>
              <a:t>Practical cooperation</a:t>
            </a:r>
          </a:p>
          <a:p>
            <a:pPr marL="365760" lvl="0" indent="-228600">
              <a:buSzPct val="120000"/>
              <a:buFont typeface="Arial" panose="020B0604020202020204" pitchFamily="34" charset="0"/>
              <a:buChar char="•"/>
            </a:pPr>
            <a:r>
              <a:rPr lang="en-US" sz="1600" dirty="0" smtClean="0">
                <a:latin typeface="Arial" panose="020B0604020202020204" pitchFamily="34" charset="0"/>
                <a:ea typeface="Times New Roman"/>
                <a:cs typeface="Arial" panose="020B0604020202020204" pitchFamily="34" charset="0"/>
                <a:sym typeface="Times New Roman"/>
              </a:rPr>
              <a:t>Traditional </a:t>
            </a:r>
            <a:r>
              <a:rPr lang="en-US" sz="1600" dirty="0">
                <a:latin typeface="Arial" panose="020B0604020202020204" pitchFamily="34" charset="0"/>
                <a:ea typeface="Times New Roman"/>
                <a:cs typeface="Arial" panose="020B0604020202020204" pitchFamily="34" charset="0"/>
                <a:sym typeface="Times New Roman"/>
              </a:rPr>
              <a:t>arrangement</a:t>
            </a:r>
          </a:p>
          <a:p>
            <a:pPr marL="365760" lvl="0" indent="-228600">
              <a:buSzPct val="120000"/>
              <a:buFont typeface="Arial" panose="020B0604020202020204" pitchFamily="34" charset="0"/>
              <a:buChar char="•"/>
            </a:pPr>
            <a:r>
              <a:rPr lang="hr-HR" sz="1600" dirty="0">
                <a:latin typeface="Arial" panose="020B0604020202020204" pitchFamily="34" charset="0"/>
                <a:ea typeface="Times New Roman"/>
                <a:cs typeface="Arial" panose="020B0604020202020204" pitchFamily="34" charset="0"/>
                <a:sym typeface="Times New Roman"/>
              </a:rPr>
              <a:t>Informal written communication</a:t>
            </a:r>
            <a:endParaRPr lang="en-US" sz="1600" dirty="0">
              <a:latin typeface="Arial" panose="020B0604020202020204" pitchFamily="34" charset="0"/>
              <a:ea typeface="Times New Roman"/>
              <a:cs typeface="Arial" panose="020B0604020202020204" pitchFamily="34" charset="0"/>
              <a:sym typeface="Times New Roman"/>
            </a:endParaRPr>
          </a:p>
          <a:p>
            <a:pPr lvl="0">
              <a:spcBef>
                <a:spcPts val="600"/>
              </a:spcBef>
            </a:pPr>
            <a:r>
              <a:rPr lang="en-US" sz="1600" b="1" dirty="0">
                <a:latin typeface="Arial" panose="020B0604020202020204" pitchFamily="34" charset="0"/>
                <a:ea typeface="Times New Roman"/>
                <a:cs typeface="Arial" panose="020B0604020202020204" pitchFamily="34" charset="0"/>
                <a:sym typeface="Times New Roman"/>
              </a:rPr>
              <a:t>Framework for Management</a:t>
            </a:r>
          </a:p>
          <a:p>
            <a:pPr marL="365760" indent="-228600">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Informally agreed management framework</a:t>
            </a:r>
          </a:p>
          <a:p>
            <a:pPr marL="365760" indent="-228600">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Workshop outcome document</a:t>
            </a:r>
          </a:p>
        </p:txBody>
      </p:sp>
      <p:sp>
        <p:nvSpPr>
          <p:cNvPr id="15" name="Google Shape;139;p28"/>
          <p:cNvSpPr txBox="1"/>
          <p:nvPr/>
        </p:nvSpPr>
        <p:spPr>
          <a:xfrm>
            <a:off x="4588933" y="1867899"/>
            <a:ext cx="4368017" cy="623700"/>
          </a:xfrm>
          <a:prstGeom prst="rect">
            <a:avLst/>
          </a:prstGeom>
          <a:solidFill>
            <a:srgbClr val="0096A4">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342900" indent="-342900">
              <a:lnSpc>
                <a:spcPct val="90000"/>
              </a:lnSpc>
              <a:spcBef>
                <a:spcPts val="640"/>
              </a:spcBef>
              <a:buFont typeface="Arial" panose="020B0604020202020204" pitchFamily="34" charset="0"/>
              <a:buChar char="•"/>
              <a:defRPr sz="1800">
                <a:solidFill>
                  <a:schemeClr val="tx1"/>
                </a:solidFill>
                <a:latin typeface="Times New Roman"/>
                <a:ea typeface="Times New Roman"/>
                <a:cs typeface="Times New Roman"/>
              </a:defRPr>
            </a:lvl1pPr>
          </a:lstStyle>
          <a:p>
            <a:pPr marL="0" indent="0" algn="ctr">
              <a:buNone/>
            </a:pPr>
            <a:r>
              <a:rPr lang="en" sz="2200" b="1" dirty="0" smtClean="0">
                <a:latin typeface="Arial" panose="020B0604020202020204" pitchFamily="34" charset="0"/>
                <a:cs typeface="Arial" panose="020B0604020202020204" pitchFamily="34" charset="0"/>
                <a:sym typeface="Times New Roman"/>
              </a:rPr>
              <a:t>Informal </a:t>
            </a:r>
            <a:r>
              <a:rPr lang="en" sz="2200" b="1" dirty="0">
                <a:latin typeface="Arial" panose="020B0604020202020204" pitchFamily="34" charset="0"/>
                <a:cs typeface="Arial" panose="020B0604020202020204" pitchFamily="34" charset="0"/>
                <a:sym typeface="Times New Roman"/>
              </a:rPr>
              <a:t>Governance</a:t>
            </a:r>
            <a:endParaRPr sz="2200" b="1" dirty="0">
              <a:latin typeface="Arial" panose="020B0604020202020204" pitchFamily="34" charset="0"/>
              <a:cs typeface="Arial" panose="020B0604020202020204" pitchFamily="34" charset="0"/>
              <a:sym typeface="Times New Roman"/>
            </a:endParaRPr>
          </a:p>
        </p:txBody>
      </p:sp>
      <p:sp>
        <p:nvSpPr>
          <p:cNvPr id="2" name="Title 1"/>
          <p:cNvSpPr>
            <a:spLocks noGrp="1"/>
          </p:cNvSpPr>
          <p:nvPr>
            <p:ph type="title"/>
          </p:nvPr>
        </p:nvSpPr>
        <p:spPr>
          <a:xfrm>
            <a:off x="1097281" y="233352"/>
            <a:ext cx="8046720" cy="830997"/>
          </a:xfrm>
        </p:spPr>
        <p:txBody>
          <a:bodyPr/>
          <a:lstStyle/>
          <a:p>
            <a:pPr lvl="0"/>
            <a:r>
              <a:rPr lang="en-GB" dirty="0" smtClean="0">
                <a:sym typeface="Times New Roman"/>
              </a:rPr>
              <a:t>Governance Models and Cooperative Management Frameworks</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5884" y="1250076"/>
            <a:ext cx="4410206" cy="3307278"/>
          </a:xfrm>
          <a:prstGeom prst="rect">
            <a:avLst/>
          </a:prstGeom>
        </p:spPr>
      </p:pic>
      <p:sp>
        <p:nvSpPr>
          <p:cNvPr id="2" name="Title 1"/>
          <p:cNvSpPr>
            <a:spLocks noGrp="1"/>
          </p:cNvSpPr>
          <p:nvPr>
            <p:ph type="title"/>
          </p:nvPr>
        </p:nvSpPr>
        <p:spPr/>
        <p:txBody>
          <a:bodyPr/>
          <a:lstStyle/>
          <a:p>
            <a:r>
              <a:rPr lang="en-US" smtClean="0">
                <a:sym typeface="Times New Roman"/>
              </a:rPr>
              <a:t>Challenges in Cooperative Management</a:t>
            </a:r>
            <a:endParaRPr lang="en-GB" dirty="0"/>
          </a:p>
        </p:txBody>
      </p:sp>
      <p:sp>
        <p:nvSpPr>
          <p:cNvPr id="3" name="Text Placeholder 2"/>
          <p:cNvSpPr>
            <a:spLocks noGrp="1"/>
          </p:cNvSpPr>
          <p:nvPr>
            <p:ph type="body" sz="quarter" idx="10"/>
          </p:nvPr>
        </p:nvSpPr>
        <p:spPr>
          <a:xfrm>
            <a:off x="274320" y="1899138"/>
            <a:ext cx="4114800" cy="2749656"/>
          </a:xfrm>
          <a:ln>
            <a:solidFill>
              <a:srgbClr val="0096A4"/>
            </a:solidFill>
          </a:ln>
        </p:spPr>
        <p:txBody>
          <a:bodyPr/>
          <a:lstStyle/>
          <a:p>
            <a:r>
              <a:rPr lang="en-GB" dirty="0" smtClean="0"/>
              <a:t>Inaccessible terrain and/or remoteness</a:t>
            </a:r>
          </a:p>
          <a:p>
            <a:r>
              <a:rPr lang="en-GB" dirty="0" smtClean="0"/>
              <a:t>Insufficient communication networks</a:t>
            </a:r>
          </a:p>
          <a:p>
            <a:r>
              <a:rPr lang="en-GB" dirty="0" smtClean="0"/>
              <a:t>Language differences</a:t>
            </a:r>
          </a:p>
          <a:p>
            <a:r>
              <a:rPr lang="en-GB" dirty="0" smtClean="0"/>
              <a:t>Conflicting resource management policies</a:t>
            </a:r>
          </a:p>
          <a:p>
            <a:r>
              <a:rPr lang="en-GB" dirty="0" smtClean="0"/>
              <a:t>Disparate resource availability</a:t>
            </a:r>
            <a:endParaRPr lang="en-GB" dirty="0"/>
          </a:p>
        </p:txBody>
      </p:sp>
      <p:sp>
        <p:nvSpPr>
          <p:cNvPr id="14" name="Google Shape;139;p28"/>
          <p:cNvSpPr txBox="1"/>
          <p:nvPr/>
        </p:nvSpPr>
        <p:spPr>
          <a:xfrm>
            <a:off x="274321" y="1148867"/>
            <a:ext cx="4114800" cy="633805"/>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lnSpc>
                <a:spcPct val="115000"/>
              </a:lnSpc>
              <a:buNone/>
              <a:defRPr sz="1800">
                <a:solidFill>
                  <a:schemeClr val="dk1"/>
                </a:solidFill>
                <a:latin typeface="Arial" panose="020B0604020202020204" pitchFamily="34" charset="0"/>
                <a:ea typeface="Times New Roman"/>
                <a:cs typeface="Arial" panose="020B0604020202020204" pitchFamily="34" charset="0"/>
              </a:defRPr>
            </a:lvl1pPr>
          </a:lstStyle>
          <a:p>
            <a:r>
              <a:rPr lang="en-US" dirty="0">
                <a:sym typeface="Times New Roman"/>
              </a:rPr>
              <a:t>Key </a:t>
            </a:r>
            <a:r>
              <a:rPr lang="hr-HR" dirty="0" smtClean="0">
                <a:sym typeface="Times New Roman"/>
              </a:rPr>
              <a:t>Challenges</a:t>
            </a:r>
            <a:endParaRPr lang="en-US" dirty="0">
              <a:sym typeface="Times New Roman"/>
            </a:endParaRPr>
          </a:p>
        </p:txBody>
      </p:sp>
    </p:spTree>
    <p:extLst>
      <p:ext uri="{BB962C8B-B14F-4D97-AF65-F5344CB8AC3E}">
        <p14:creationId xmlns:p14="http://schemas.microsoft.com/office/powerpoint/2010/main" val="3506200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3980" y="1104899"/>
            <a:ext cx="2822351" cy="2116765"/>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3980" y="3283811"/>
            <a:ext cx="2822352" cy="1725198"/>
          </a:xfrm>
          <a:prstGeom prst="rect">
            <a:avLst/>
          </a:prstGeom>
        </p:spPr>
      </p:pic>
      <p:sp>
        <p:nvSpPr>
          <p:cNvPr id="2" name="Title 1"/>
          <p:cNvSpPr>
            <a:spLocks noGrp="1"/>
          </p:cNvSpPr>
          <p:nvPr>
            <p:ph type="title"/>
          </p:nvPr>
        </p:nvSpPr>
        <p:spPr/>
        <p:txBody>
          <a:bodyPr/>
          <a:lstStyle/>
          <a:p>
            <a:r>
              <a:rPr lang="en-GB" smtClean="0"/>
              <a:t>Importance of Cooperative Management</a:t>
            </a:r>
            <a:endParaRPr lang="en-GB" dirty="0"/>
          </a:p>
        </p:txBody>
      </p:sp>
      <p:sp>
        <p:nvSpPr>
          <p:cNvPr id="4" name="Text Placeholder 3"/>
          <p:cNvSpPr>
            <a:spLocks noGrp="1"/>
          </p:cNvSpPr>
          <p:nvPr>
            <p:ph type="body" sz="quarter" idx="10"/>
          </p:nvPr>
        </p:nvSpPr>
        <p:spPr>
          <a:xfrm>
            <a:off x="274320" y="1863968"/>
            <a:ext cx="5678072" cy="3145039"/>
          </a:xfrm>
          <a:ln>
            <a:solidFill>
              <a:srgbClr val="0096A4"/>
            </a:solidFill>
          </a:ln>
        </p:spPr>
        <p:txBody>
          <a:bodyPr>
            <a:normAutofit/>
          </a:bodyPr>
          <a:lstStyle/>
          <a:p>
            <a:r>
              <a:rPr lang="en-US" dirty="0" smtClean="0"/>
              <a:t>Cooperation between different sectors</a:t>
            </a:r>
          </a:p>
          <a:p>
            <a:r>
              <a:rPr lang="en-US" dirty="0" smtClean="0"/>
              <a:t>Cooperation within the same sector</a:t>
            </a:r>
          </a:p>
          <a:p>
            <a:r>
              <a:rPr lang="en-US" dirty="0" smtClean="0"/>
              <a:t>Realization of different types of benefits for</a:t>
            </a:r>
          </a:p>
          <a:p>
            <a:pPr lvl="1"/>
            <a:r>
              <a:rPr lang="en-US" dirty="0" smtClean="0"/>
              <a:t>nature </a:t>
            </a:r>
            <a:r>
              <a:rPr lang="hr-HR" dirty="0" smtClean="0"/>
              <a:t>and</a:t>
            </a:r>
            <a:r>
              <a:rPr lang="en-US" dirty="0" smtClean="0"/>
              <a:t> conservation</a:t>
            </a:r>
          </a:p>
          <a:p>
            <a:pPr lvl="1"/>
            <a:r>
              <a:rPr lang="en-US" dirty="0" smtClean="0"/>
              <a:t>local communities</a:t>
            </a:r>
          </a:p>
          <a:p>
            <a:pPr lvl="1"/>
            <a:r>
              <a:rPr lang="en-US" dirty="0" smtClean="0"/>
              <a:t>local, regional and national economy</a:t>
            </a:r>
          </a:p>
          <a:p>
            <a:pPr lvl="1"/>
            <a:r>
              <a:rPr lang="en-US" dirty="0" smtClean="0"/>
              <a:t>political relations and peace building</a:t>
            </a:r>
          </a:p>
          <a:p>
            <a:pPr lvl="1"/>
            <a:r>
              <a:rPr lang="hr-HR" dirty="0"/>
              <a:t>h</a:t>
            </a:r>
            <a:r>
              <a:rPr lang="hr-HR" dirty="0" smtClean="0"/>
              <a:t>armonization </a:t>
            </a:r>
            <a:r>
              <a:rPr lang="en-US" dirty="0" smtClean="0"/>
              <a:t>of policy</a:t>
            </a:r>
          </a:p>
          <a:p>
            <a:r>
              <a:rPr lang="en-US" dirty="0" smtClean="0"/>
              <a:t>Mutual trust and relationships</a:t>
            </a:r>
            <a:endParaRPr lang="en-US" dirty="0"/>
          </a:p>
        </p:txBody>
      </p:sp>
      <p:sp>
        <p:nvSpPr>
          <p:cNvPr id="15" name="Google Shape;139;p28"/>
          <p:cNvSpPr txBox="1"/>
          <p:nvPr/>
        </p:nvSpPr>
        <p:spPr>
          <a:xfrm>
            <a:off x="274320" y="1037493"/>
            <a:ext cx="5678071" cy="74518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lnSpc>
                <a:spcPct val="115000"/>
              </a:lnSpc>
              <a:buNone/>
              <a:defRPr sz="1800">
                <a:solidFill>
                  <a:schemeClr val="dk1"/>
                </a:solidFill>
                <a:latin typeface="Arial" panose="020B0604020202020204" pitchFamily="34" charset="0"/>
                <a:ea typeface="Times New Roman"/>
                <a:cs typeface="Arial" panose="020B0604020202020204" pitchFamily="34" charset="0"/>
              </a:defRPr>
            </a:lvl1pPr>
          </a:lstStyle>
          <a:p>
            <a:r>
              <a:rPr lang="en-US" dirty="0">
                <a:sym typeface="Times New Roman"/>
              </a:rPr>
              <a:t>Cooperative management in TBCAs can enable and </a:t>
            </a:r>
            <a:r>
              <a:rPr lang="en-US" dirty="0" smtClean="0">
                <a:sym typeface="Times New Roman"/>
              </a:rPr>
              <a:t>enhance</a:t>
            </a:r>
            <a:r>
              <a:rPr lang="hr-HR" dirty="0" smtClean="0">
                <a:sym typeface="Times New Roman"/>
              </a:rPr>
              <a:t>:</a:t>
            </a:r>
            <a:endParaRPr lang="en-US" dirty="0">
              <a:sym typeface="Times New Roman"/>
            </a:endParaRPr>
          </a:p>
        </p:txBody>
      </p:sp>
    </p:spTree>
    <p:extLst>
      <p:ext uri="{BB962C8B-B14F-4D97-AF65-F5344CB8AC3E}">
        <p14:creationId xmlns:p14="http://schemas.microsoft.com/office/powerpoint/2010/main" val="3151038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7" name="Google Shape;90;p15"/>
          <p:cNvSpPr txBox="1"/>
          <p:nvPr/>
        </p:nvSpPr>
        <p:spPr>
          <a:xfrm>
            <a:off x="270131" y="1227640"/>
            <a:ext cx="5829455" cy="769898"/>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lnSpc>
                <a:spcPct val="115000"/>
              </a:lnSpc>
              <a:buNone/>
              <a:defRPr sz="1800">
                <a:solidFill>
                  <a:schemeClr val="dk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dirty="0">
                <a:latin typeface="Arial" panose="020B0604020202020204" pitchFamily="34" charset="0"/>
                <a:cs typeface="Arial" panose="020B0604020202020204" pitchFamily="34" charset="0"/>
                <a:sym typeface="Times New Roman"/>
              </a:rPr>
              <a:t>Key enabling conditions to establish cooperative management in a transboundary </a:t>
            </a:r>
            <a:r>
              <a:rPr lang="hr-HR" dirty="0" smtClean="0">
                <a:latin typeface="Arial" panose="020B0604020202020204" pitchFamily="34" charset="0"/>
                <a:cs typeface="Arial" panose="020B0604020202020204" pitchFamily="34" charset="0"/>
                <a:sym typeface="Times New Roman"/>
              </a:rPr>
              <a:t>context</a:t>
            </a:r>
            <a:endParaRPr lang="en-GB" dirty="0">
              <a:latin typeface="Arial" panose="020B0604020202020204" pitchFamily="34" charset="0"/>
              <a:cs typeface="Arial" panose="020B0604020202020204" pitchFamily="34" charset="0"/>
              <a:sym typeface="Times New Roman"/>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91878" y="1227640"/>
            <a:ext cx="2623690" cy="3498254"/>
          </a:xfrm>
          <a:prstGeom prst="rect">
            <a:avLst/>
          </a:prstGeom>
        </p:spPr>
      </p:pic>
      <p:sp>
        <p:nvSpPr>
          <p:cNvPr id="3" name="Title 2"/>
          <p:cNvSpPr>
            <a:spLocks noGrp="1"/>
          </p:cNvSpPr>
          <p:nvPr>
            <p:ph type="title"/>
          </p:nvPr>
        </p:nvSpPr>
        <p:spPr/>
        <p:txBody>
          <a:bodyPr/>
          <a:lstStyle/>
          <a:p>
            <a:r>
              <a:rPr lang="en-GB" smtClean="0">
                <a:sym typeface="Times New Roman"/>
              </a:rPr>
              <a:t>Enabling Conditions for Cooperative Management</a:t>
            </a:r>
            <a:endParaRPr lang="en-GB" dirty="0"/>
          </a:p>
        </p:txBody>
      </p:sp>
      <p:sp>
        <p:nvSpPr>
          <p:cNvPr id="4" name="Text Placeholder 3"/>
          <p:cNvSpPr>
            <a:spLocks noGrp="1"/>
          </p:cNvSpPr>
          <p:nvPr>
            <p:ph type="body" sz="quarter" idx="10"/>
          </p:nvPr>
        </p:nvSpPr>
        <p:spPr>
          <a:xfrm>
            <a:off x="274320" y="2145322"/>
            <a:ext cx="5825266" cy="2609557"/>
          </a:xfrm>
          <a:ln>
            <a:solidFill>
              <a:srgbClr val="0096A4"/>
            </a:solidFill>
          </a:ln>
        </p:spPr>
        <p:txBody>
          <a:bodyPr/>
          <a:lstStyle/>
          <a:p>
            <a:r>
              <a:rPr lang="en-GB" dirty="0" smtClean="0"/>
              <a:t>Clear reason for cooperation</a:t>
            </a:r>
          </a:p>
          <a:p>
            <a:r>
              <a:rPr lang="en-GB" dirty="0" smtClean="0"/>
              <a:t>Benefits outweigh the costs</a:t>
            </a:r>
          </a:p>
          <a:p>
            <a:r>
              <a:rPr lang="en-GB" dirty="0" smtClean="0"/>
              <a:t>Mandates from decision-making bodies are secured</a:t>
            </a:r>
          </a:p>
          <a:p>
            <a:r>
              <a:rPr lang="en-GB" dirty="0" smtClean="0"/>
              <a:t>Key stakeholders are identified</a:t>
            </a:r>
          </a:p>
          <a:p>
            <a:r>
              <a:rPr lang="en-GB" dirty="0" smtClean="0"/>
              <a:t>Leadership has been agreed</a:t>
            </a:r>
          </a:p>
        </p:txBody>
      </p:sp>
    </p:spTree>
    <p:extLst>
      <p:ext uri="{BB962C8B-B14F-4D97-AF65-F5344CB8AC3E}">
        <p14:creationId xmlns:p14="http://schemas.microsoft.com/office/powerpoint/2010/main" val="3593607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130" name="Google Shape;130;p27"/>
          <p:cNvSpPr txBox="1"/>
          <p:nvPr/>
        </p:nvSpPr>
        <p:spPr>
          <a:xfrm>
            <a:off x="195942" y="1976274"/>
            <a:ext cx="4345761" cy="2696278"/>
          </a:xfrm>
          <a:prstGeom prst="rect">
            <a:avLst/>
          </a:prstGeom>
          <a:solidFill>
            <a:srgbClr val="FFFFFF">
              <a:alpha val="54902"/>
            </a:srgbClr>
          </a:solidFill>
          <a:ln>
            <a:solidFill>
              <a:srgbClr val="0096A4"/>
            </a:solidFill>
          </a:ln>
        </p:spPr>
        <p:txBody>
          <a:bodyPr tIns="182880">
            <a:normAutofit lnSpcReduction="10000"/>
          </a:bodyPr>
          <a:lstStyle>
            <a:lvl1pPr marL="365760" indent="-228600" defTabSz="914400" eaLnBrk="1" latinLnBrk="0" hangingPunct="1">
              <a:lnSpc>
                <a:spcPct val="90000"/>
              </a:lnSpc>
              <a:spcBef>
                <a:spcPts val="1000"/>
              </a:spcBef>
              <a:buSzPct val="120000"/>
              <a:buFont typeface="Arial" panose="020B0604020202020204" pitchFamily="34" charset="0"/>
              <a:buChar char="•"/>
              <a:defRPr lang="en-US" sz="1800" kern="1200" dirty="0" smtClean="0">
                <a:latin typeface="Arial" panose="020B0604020202020204" pitchFamily="34" charset="0"/>
                <a:ea typeface="Times New Roman"/>
                <a:cs typeface="Arial" panose="020B0604020202020204" pitchFamily="34" charset="0"/>
              </a:defRPr>
            </a:lvl1pPr>
            <a:lvl2pPr marL="685800" indent="-228600" defTabSz="914400" eaLnBrk="1" latinLnBrk="0" hangingPunct="1">
              <a:lnSpc>
                <a:spcPct val="90000"/>
              </a:lnSpc>
              <a:spcBef>
                <a:spcPts val="500"/>
              </a:spcBef>
              <a:buSzPct val="120000"/>
              <a:buFont typeface="Arial" panose="020B0604020202020204" pitchFamily="34" charset="0"/>
              <a:buChar char="•"/>
              <a:defRPr sz="1600" kern="1200">
                <a:solidFill>
                  <a:schemeClr val="tx1"/>
                </a:solidFill>
                <a:latin typeface="+mn-lt"/>
                <a:ea typeface="+mn-ea"/>
                <a:cs typeface="+mn-cs"/>
              </a:defRPr>
            </a:lvl2pPr>
            <a:lvl3pPr marL="1143000" indent="-228600" defTabSz="914400" eaLnBrk="1" latinLnBrk="0" hangingPunct="1">
              <a:lnSpc>
                <a:spcPct val="90000"/>
              </a:lnSpc>
              <a:spcBef>
                <a:spcPts val="500"/>
              </a:spcBef>
              <a:buSzPct val="120000"/>
              <a:buFont typeface="Arial" panose="020B0604020202020204" pitchFamily="34" charset="0"/>
              <a:buChar char="•"/>
              <a:defRPr kern="1200">
                <a:solidFill>
                  <a:schemeClr val="tx1"/>
                </a:solidFill>
                <a:latin typeface="+mn-lt"/>
                <a:ea typeface="+mn-ea"/>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sym typeface="Times New Roman"/>
              </a:rPr>
              <a:t>Day-to-day management</a:t>
            </a:r>
          </a:p>
          <a:p>
            <a:r>
              <a:rPr lang="hr-HR" dirty="0">
                <a:sym typeface="Times New Roman"/>
              </a:rPr>
              <a:t>Monitoring of species</a:t>
            </a:r>
          </a:p>
          <a:p>
            <a:r>
              <a:rPr lang="hr-HR" dirty="0">
                <a:sym typeface="Times New Roman"/>
              </a:rPr>
              <a:t>Ecosystem restoration</a:t>
            </a:r>
          </a:p>
          <a:p>
            <a:r>
              <a:rPr lang="en-GB" dirty="0">
                <a:sym typeface="Times New Roman"/>
              </a:rPr>
              <a:t>Staff training and exchange visits</a:t>
            </a:r>
            <a:endParaRPr lang="hr-HR" dirty="0">
              <a:sym typeface="Times New Roman"/>
            </a:endParaRPr>
          </a:p>
          <a:p>
            <a:r>
              <a:rPr lang="en-GB" dirty="0">
                <a:sym typeface="Times New Roman"/>
              </a:rPr>
              <a:t>Research and sharing of information</a:t>
            </a:r>
            <a:endParaRPr lang="hr-HR" dirty="0">
              <a:sym typeface="Times New Roman"/>
            </a:endParaRPr>
          </a:p>
          <a:p>
            <a:r>
              <a:rPr lang="en-GB" dirty="0">
                <a:sym typeface="Times New Roman"/>
              </a:rPr>
              <a:t>Avoiding human-wildlife conflict</a:t>
            </a:r>
          </a:p>
          <a:p>
            <a:r>
              <a:rPr lang="hr-HR" dirty="0">
                <a:sym typeface="Times New Roman"/>
              </a:rPr>
              <a:t>Supporting </a:t>
            </a:r>
            <a:r>
              <a:rPr lang="en-GB" dirty="0">
                <a:sym typeface="Times New Roman"/>
              </a:rPr>
              <a:t>social connections</a:t>
            </a:r>
          </a:p>
          <a:p>
            <a:endParaRPr lang="en-GB" dirty="0">
              <a:sym typeface="Times New Roman"/>
            </a:endParaRPr>
          </a:p>
          <a:p>
            <a:endParaRPr lang="en-GB" dirty="0">
              <a:sym typeface="Times New Roman"/>
            </a:endParaRPr>
          </a:p>
          <a:p>
            <a:endParaRPr lang="en-GB" dirty="0">
              <a:sym typeface="Times New Roman"/>
            </a:endParaRPr>
          </a:p>
          <a:p>
            <a:endParaRPr lang="en-GB" dirty="0">
              <a:sym typeface="Times New Roman"/>
            </a:endParaRPr>
          </a:p>
          <a:p>
            <a:endParaRPr lang="en-GB" dirty="0">
              <a:sym typeface="Times New Roman"/>
            </a:endParaRPr>
          </a:p>
          <a:p>
            <a:endParaRPr lang="en-GB" dirty="0">
              <a:sym typeface="Times New Roman"/>
            </a:endParaRPr>
          </a:p>
          <a:p>
            <a:endParaRPr lang="hr-HR" dirty="0">
              <a:sym typeface="Times New Roman"/>
            </a:endParaRPr>
          </a:p>
          <a:p>
            <a:endParaRPr lang="hr-HR" dirty="0">
              <a:sym typeface="Times New Roman"/>
            </a:endParaRPr>
          </a:p>
          <a:p>
            <a:endParaRPr lang="en-GB" dirty="0">
              <a:sym typeface="Times New Roman"/>
            </a:endParaRPr>
          </a:p>
        </p:txBody>
      </p:sp>
      <p:sp>
        <p:nvSpPr>
          <p:cNvPr id="19" name="Google Shape;139;p28"/>
          <p:cNvSpPr txBox="1"/>
          <p:nvPr/>
        </p:nvSpPr>
        <p:spPr>
          <a:xfrm>
            <a:off x="195942" y="1057287"/>
            <a:ext cx="8728350" cy="62370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lnSpc>
                <a:spcPct val="115000"/>
              </a:lnSpc>
              <a:buNone/>
              <a:defRPr sz="1800">
                <a:solidFill>
                  <a:schemeClr val="dk1"/>
                </a:solidFill>
                <a:latin typeface="Arial" panose="020B0604020202020204" pitchFamily="34" charset="0"/>
                <a:ea typeface="Times New Roman"/>
                <a:cs typeface="Arial" panose="020B0604020202020204" pitchFamily="34" charset="0"/>
              </a:defRPr>
            </a:lvl1pPr>
          </a:lstStyle>
          <a:p>
            <a:r>
              <a:rPr lang="hr-HR" dirty="0">
                <a:sym typeface="Times New Roman"/>
              </a:rPr>
              <a:t>Potential practical </a:t>
            </a:r>
            <a:r>
              <a:rPr lang="en-US" dirty="0">
                <a:sym typeface="Times New Roman"/>
              </a:rPr>
              <a:t>measures for</a:t>
            </a:r>
            <a:r>
              <a:rPr lang="hr-HR" dirty="0">
                <a:sym typeface="Times New Roman"/>
              </a:rPr>
              <a:t> cooperative management in </a:t>
            </a:r>
          </a:p>
          <a:p>
            <a:r>
              <a:rPr lang="en" dirty="0">
                <a:sym typeface="Times New Roman"/>
              </a:rPr>
              <a:t>transboundary conservation</a:t>
            </a:r>
            <a:endParaRPr dirty="0">
              <a:sym typeface="Times New Roman"/>
            </a:endParaRPr>
          </a:p>
        </p:txBody>
      </p:sp>
      <p:sp>
        <p:nvSpPr>
          <p:cNvPr id="20" name="Google Shape;130;p27"/>
          <p:cNvSpPr txBox="1"/>
          <p:nvPr/>
        </p:nvSpPr>
        <p:spPr>
          <a:xfrm>
            <a:off x="4578531" y="1976274"/>
            <a:ext cx="4345761" cy="2696278"/>
          </a:xfrm>
          <a:prstGeom prst="rect">
            <a:avLst/>
          </a:prstGeom>
          <a:solidFill>
            <a:srgbClr val="FFFFFF">
              <a:alpha val="54902"/>
            </a:srgbClr>
          </a:solidFill>
          <a:ln>
            <a:solidFill>
              <a:srgbClr val="0096A4"/>
            </a:solidFill>
          </a:ln>
        </p:spPr>
        <p:txBody>
          <a:bodyPr tIns="182880">
            <a:normAutofit lnSpcReduction="10000"/>
          </a:bodyPr>
          <a:lstStyle>
            <a:defPPr marR="0" lvl="0" algn="l" rtl="0">
              <a:lnSpc>
                <a:spcPct val="100000"/>
              </a:lnSpc>
              <a:spcBef>
                <a:spcPts val="0"/>
              </a:spcBef>
              <a:spcAft>
                <a:spcPts val="0"/>
              </a:spcAft>
            </a:defPPr>
            <a:lvl1pPr marL="365760" indent="-228600" defTabSz="914400" eaLnBrk="1" latinLnBrk="0" hangingPunct="1">
              <a:lnSpc>
                <a:spcPct val="90000"/>
              </a:lnSpc>
              <a:spcBef>
                <a:spcPts val="1000"/>
              </a:spcBef>
              <a:buSzPct val="120000"/>
              <a:buFont typeface="Arial" panose="020B0604020202020204" pitchFamily="34" charset="0"/>
              <a:buChar char="•"/>
              <a:defRPr sz="1800" kern="1200">
                <a:latin typeface="Arial" panose="020B0604020202020204" pitchFamily="34" charset="0"/>
                <a:ea typeface="Times New Roman"/>
                <a:cs typeface="Arial" panose="020B0604020202020204" pitchFamily="34" charset="0"/>
              </a:defRPr>
            </a:lvl1pPr>
            <a:lvl2pPr marL="685800" indent="-228600" defTabSz="914400" eaLnBrk="1" latinLnBrk="0" hangingPunct="1">
              <a:lnSpc>
                <a:spcPct val="90000"/>
              </a:lnSpc>
              <a:spcBef>
                <a:spcPts val="500"/>
              </a:spcBef>
              <a:buSzPct val="120000"/>
              <a:buFont typeface="Arial" panose="020B0604020202020204" pitchFamily="34" charset="0"/>
              <a:buChar char="•"/>
              <a:defRPr sz="1600" kern="1200">
                <a:solidFill>
                  <a:schemeClr val="tx1"/>
                </a:solidFill>
                <a:latin typeface="+mn-lt"/>
                <a:ea typeface="+mn-ea"/>
                <a:cs typeface="+mn-cs"/>
              </a:defRPr>
            </a:lvl2pPr>
            <a:lvl3pPr marL="1143000" indent="-228600" defTabSz="914400" eaLnBrk="1" latinLnBrk="0" hangingPunct="1">
              <a:lnSpc>
                <a:spcPct val="90000"/>
              </a:lnSpc>
              <a:spcBef>
                <a:spcPts val="500"/>
              </a:spcBef>
              <a:buSzPct val="120000"/>
              <a:buFont typeface="Arial" panose="020B0604020202020204" pitchFamily="34" charset="0"/>
              <a:buChar char="•"/>
              <a:defRPr kern="1200">
                <a:solidFill>
                  <a:schemeClr val="tx1"/>
                </a:solidFill>
                <a:latin typeface="+mn-lt"/>
                <a:ea typeface="+mn-ea"/>
                <a:cs typeface="+mn-cs"/>
              </a:defRPr>
            </a:lvl3pPr>
            <a:lvl4pPr marL="1600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ym typeface="Times New Roman"/>
              </a:rPr>
              <a:t>Joint fundraising and project implementation</a:t>
            </a:r>
          </a:p>
          <a:p>
            <a:r>
              <a:rPr lang="en-GB" dirty="0">
                <a:sym typeface="Times New Roman"/>
              </a:rPr>
              <a:t>Common tourism related activities</a:t>
            </a:r>
            <a:endParaRPr lang="hr-HR" dirty="0">
              <a:sym typeface="Times New Roman"/>
            </a:endParaRPr>
          </a:p>
          <a:p>
            <a:r>
              <a:rPr lang="en-GB" dirty="0">
                <a:sym typeface="Times New Roman"/>
              </a:rPr>
              <a:t>Harmonisation of policy and development of agreements</a:t>
            </a:r>
          </a:p>
          <a:p>
            <a:r>
              <a:rPr lang="en-GB" dirty="0">
                <a:sym typeface="Times New Roman"/>
              </a:rPr>
              <a:t>Developing a communication strategy</a:t>
            </a:r>
            <a:endParaRPr lang="hr-HR" dirty="0">
              <a:sym typeface="Times New Roman"/>
            </a:endParaRPr>
          </a:p>
          <a:p>
            <a:r>
              <a:rPr lang="en-GB" dirty="0">
                <a:sym typeface="Times New Roman"/>
              </a:rPr>
              <a:t>Public relations and media work</a:t>
            </a:r>
          </a:p>
          <a:p>
            <a:endParaRPr lang="hr-HR" dirty="0">
              <a:sym typeface="Times New Roman"/>
            </a:endParaRPr>
          </a:p>
          <a:p>
            <a:endParaRPr lang="en-GB" dirty="0">
              <a:sym typeface="Times New Roman"/>
            </a:endParaRPr>
          </a:p>
          <a:p>
            <a:endParaRPr lang="en-GB" dirty="0">
              <a:sym typeface="Times New Roman"/>
            </a:endParaRPr>
          </a:p>
          <a:p>
            <a:endParaRPr lang="en-GB" dirty="0">
              <a:sym typeface="Times New Roman"/>
            </a:endParaRPr>
          </a:p>
          <a:p>
            <a:endParaRPr lang="en-GB" dirty="0">
              <a:sym typeface="Times New Roman"/>
            </a:endParaRPr>
          </a:p>
          <a:p>
            <a:endParaRPr lang="en-GB" dirty="0">
              <a:sym typeface="Times New Roman"/>
            </a:endParaRPr>
          </a:p>
          <a:p>
            <a:endParaRPr lang="en-GB" dirty="0">
              <a:sym typeface="Times New Roman"/>
            </a:endParaRPr>
          </a:p>
          <a:p>
            <a:endParaRPr lang="hr-HR" dirty="0">
              <a:sym typeface="Times New Roman"/>
            </a:endParaRPr>
          </a:p>
          <a:p>
            <a:endParaRPr lang="hr-HR" dirty="0">
              <a:sym typeface="Times New Roman"/>
            </a:endParaRPr>
          </a:p>
          <a:p>
            <a:endParaRPr lang="en-GB" dirty="0">
              <a:sym typeface="Times New Roman"/>
            </a:endParaRPr>
          </a:p>
        </p:txBody>
      </p:sp>
      <p:sp>
        <p:nvSpPr>
          <p:cNvPr id="2" name="Title 1"/>
          <p:cNvSpPr>
            <a:spLocks noGrp="1"/>
          </p:cNvSpPr>
          <p:nvPr>
            <p:ph type="title"/>
          </p:nvPr>
        </p:nvSpPr>
        <p:spPr/>
        <p:txBody>
          <a:bodyPr/>
          <a:lstStyle/>
          <a:p>
            <a:r>
              <a:rPr lang="en-GB" dirty="0" smtClean="0">
                <a:ea typeface="Times New Roman"/>
                <a:cs typeface="Arial" panose="020B0604020202020204" pitchFamily="34" charset="0"/>
                <a:sym typeface="Times New Roman"/>
              </a:rPr>
              <a:t>Cooperative Management in Practice</a:t>
            </a:r>
            <a:endParaRPr lang="en-GB" dirty="0"/>
          </a:p>
        </p:txBody>
      </p:sp>
    </p:spTree>
    <p:extLst>
      <p:ext uri="{BB962C8B-B14F-4D97-AF65-F5344CB8AC3E}">
        <p14:creationId xmlns:p14="http://schemas.microsoft.com/office/powerpoint/2010/main" val="608040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le 1"/>
          <p:cNvSpPr>
            <a:spLocks noGrp="1"/>
          </p:cNvSpPr>
          <p:nvPr>
            <p:ph type="title"/>
          </p:nvPr>
        </p:nvSpPr>
        <p:spPr>
          <a:xfrm>
            <a:off x="1097281" y="171797"/>
            <a:ext cx="8046720" cy="461665"/>
          </a:xfrm>
        </p:spPr>
        <p:txBody>
          <a:bodyPr/>
          <a:lstStyle/>
          <a:p>
            <a:pPr lvl="0"/>
            <a:r>
              <a:rPr lang="en-GB" sz="2400" dirty="0" smtClean="0">
                <a:ea typeface="Times New Roman"/>
                <a:cs typeface="Arial" panose="020B0604020202020204" pitchFamily="34" charset="0"/>
                <a:sym typeface="Times New Roman"/>
              </a:rPr>
              <a:t>Discussion</a:t>
            </a:r>
            <a:endParaRPr lang="en-GB" sz="2400" dirty="0"/>
          </a:p>
        </p:txBody>
      </p:sp>
      <p:sp>
        <p:nvSpPr>
          <p:cNvPr id="4" name="Text Placeholder 3"/>
          <p:cNvSpPr>
            <a:spLocks noGrp="1"/>
          </p:cNvSpPr>
          <p:nvPr>
            <p:ph type="body" sz="quarter" idx="10"/>
          </p:nvPr>
        </p:nvSpPr>
        <p:spPr/>
        <p:txBody>
          <a:bodyPr/>
          <a:lstStyle/>
          <a:p>
            <a:pPr lvl="0">
              <a:lnSpc>
                <a:spcPct val="115000"/>
              </a:lnSpc>
              <a:spcBef>
                <a:spcPts val="0"/>
              </a:spcBef>
            </a:pPr>
            <a:r>
              <a:rPr lang="en-US" dirty="0">
                <a:latin typeface="Arial" panose="020B0604020202020204" pitchFamily="34" charset="0"/>
                <a:ea typeface="Times New Roman"/>
                <a:cs typeface="Arial" panose="020B0604020202020204" pitchFamily="34" charset="0"/>
                <a:sym typeface="Times New Roman"/>
              </a:rPr>
              <a:t>What are your experiences with protected or conserved area management?</a:t>
            </a:r>
            <a:endParaRPr lang="hr-HR" dirty="0">
              <a:latin typeface="Arial" panose="020B0604020202020204" pitchFamily="34" charset="0"/>
              <a:ea typeface="Times New Roman"/>
              <a:cs typeface="Arial" panose="020B0604020202020204" pitchFamily="34" charset="0"/>
              <a:sym typeface="Times New Roman"/>
            </a:endParaRPr>
          </a:p>
          <a:p>
            <a:pPr lvl="0">
              <a:lnSpc>
                <a:spcPct val="115000"/>
              </a:lnSpc>
              <a:spcBef>
                <a:spcPts val="0"/>
              </a:spcBef>
            </a:pPr>
            <a:r>
              <a:rPr lang="en-US" dirty="0">
                <a:latin typeface="Arial" panose="020B0604020202020204" pitchFamily="34" charset="0"/>
                <a:ea typeface="Times New Roman"/>
                <a:cs typeface="Arial" panose="020B0604020202020204" pitchFamily="34" charset="0"/>
                <a:sym typeface="Times New Roman"/>
              </a:rPr>
              <a:t>What is different in </a:t>
            </a:r>
            <a:r>
              <a:rPr lang="hr-HR" dirty="0">
                <a:latin typeface="Arial" panose="020B0604020202020204" pitchFamily="34" charset="0"/>
                <a:ea typeface="Times New Roman"/>
                <a:cs typeface="Arial" panose="020B0604020202020204" pitchFamily="34" charset="0"/>
                <a:sym typeface="Times New Roman"/>
              </a:rPr>
              <a:t>management of </a:t>
            </a:r>
            <a:r>
              <a:rPr lang="en-US" dirty="0">
                <a:latin typeface="Arial" panose="020B0604020202020204" pitchFamily="34" charset="0"/>
                <a:ea typeface="Times New Roman"/>
                <a:cs typeface="Arial" panose="020B0604020202020204" pitchFamily="34" charset="0"/>
                <a:sym typeface="Times New Roman"/>
              </a:rPr>
              <a:t>TBCAs?</a:t>
            </a:r>
          </a:p>
          <a:p>
            <a:pPr lvl="1"/>
            <a:r>
              <a:rPr lang="en-US" dirty="0" smtClean="0"/>
              <a: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r>
              <a:rPr lang="en-GB" dirty="0">
                <a:ea typeface="Times New Roman"/>
                <a:cs typeface="Arial" panose="020B0604020202020204" pitchFamily="34" charset="0"/>
                <a:sym typeface="Times New Roman"/>
              </a:rPr>
              <a:t>Transboundary Conservation </a:t>
            </a:r>
            <a:r>
              <a:rPr lang="en-GB" dirty="0" smtClean="0">
                <a:ea typeface="Times New Roman"/>
                <a:cs typeface="Arial" panose="020B0604020202020204" pitchFamily="34" charset="0"/>
                <a:sym typeface="Times New Roman"/>
              </a:rPr>
              <a:t>Areas</a:t>
            </a:r>
            <a:endParaRPr lang="en-GB" dirty="0"/>
          </a:p>
        </p:txBody>
      </p:sp>
      <p:sp>
        <p:nvSpPr>
          <p:cNvPr id="3" name="Subtitle 2"/>
          <p:cNvSpPr>
            <a:spLocks noGrp="1"/>
          </p:cNvSpPr>
          <p:nvPr>
            <p:ph type="subTitle" idx="1"/>
          </p:nvPr>
        </p:nvSpPr>
        <p:spPr/>
        <p:txBody>
          <a:bodyPr/>
          <a:lstStyle/>
          <a:p>
            <a:r>
              <a:rPr lang="en-US" dirty="0" smtClean="0"/>
              <a:t>End of Lesson 6</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2" name="Rectangle 11"/>
          <p:cNvSpPr/>
          <p:nvPr/>
        </p:nvSpPr>
        <p:spPr>
          <a:xfrm>
            <a:off x="522218" y="999901"/>
            <a:ext cx="8369605" cy="731520"/>
          </a:xfrm>
          <a:prstGeom prst="rect">
            <a:avLst/>
          </a:prstGeom>
          <a:solidFill>
            <a:srgbClr val="0096A4">
              <a:alpha val="50196"/>
            </a:srgbClr>
          </a:solidFill>
          <a:ln w="2857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bg1"/>
                </a:solidFill>
                <a:latin typeface="Arial" panose="020B0604020202020204" pitchFamily="34" charset="0"/>
                <a:ea typeface="Times New Roman"/>
                <a:cs typeface="Arial" panose="020B0604020202020204" pitchFamily="34" charset="0"/>
              </a:rPr>
              <a:t>Assess the enabling environment </a:t>
            </a:r>
            <a:r>
              <a:rPr lang="en-GB" sz="1800" dirty="0">
                <a:solidFill>
                  <a:schemeClr val="bg1"/>
                </a:solidFill>
                <a:latin typeface="Arial" panose="020B0604020202020204" pitchFamily="34" charset="0"/>
                <a:ea typeface="Times New Roman"/>
                <a:cs typeface="Arial" panose="020B0604020202020204" pitchFamily="34" charset="0"/>
              </a:rPr>
              <a:t>to pursue transboundary conservation </a:t>
            </a:r>
          </a:p>
        </p:txBody>
      </p:sp>
      <p:sp>
        <p:nvSpPr>
          <p:cNvPr id="13" name="Rectangle 12"/>
          <p:cNvSpPr/>
          <p:nvPr/>
        </p:nvSpPr>
        <p:spPr>
          <a:xfrm>
            <a:off x="522218" y="1807945"/>
            <a:ext cx="8369605" cy="731520"/>
          </a:xfrm>
          <a:prstGeom prst="rect">
            <a:avLst/>
          </a:prstGeom>
          <a:solidFill>
            <a:srgbClr val="0096A4">
              <a:alpha val="50196"/>
            </a:srgbClr>
          </a:solidFill>
          <a:ln w="2857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bg1"/>
                </a:solidFill>
                <a:latin typeface="Arial" panose="020B0604020202020204" pitchFamily="34" charset="0"/>
                <a:ea typeface="Times New Roman"/>
                <a:cs typeface="Arial" panose="020B0604020202020204" pitchFamily="34" charset="0"/>
              </a:rPr>
              <a:t>Define the transboundary context and relationships </a:t>
            </a:r>
            <a:r>
              <a:rPr lang="en-GB" sz="1800" dirty="0">
                <a:solidFill>
                  <a:schemeClr val="bg1"/>
                </a:solidFill>
                <a:latin typeface="Arial" panose="020B0604020202020204" pitchFamily="34" charset="0"/>
                <a:ea typeface="Times New Roman"/>
                <a:cs typeface="Arial" panose="020B0604020202020204" pitchFamily="34" charset="0"/>
              </a:rPr>
              <a:t>affecting the achievement of the conservation targets and the resulting geographic extent </a:t>
            </a:r>
          </a:p>
        </p:txBody>
      </p:sp>
      <p:sp>
        <p:nvSpPr>
          <p:cNvPr id="14" name="Rectangle 13"/>
          <p:cNvSpPr/>
          <p:nvPr/>
        </p:nvSpPr>
        <p:spPr>
          <a:xfrm>
            <a:off x="522218" y="2615989"/>
            <a:ext cx="8369605" cy="731520"/>
          </a:xfrm>
          <a:prstGeom prst="rect">
            <a:avLst/>
          </a:prstGeom>
          <a:solidFill>
            <a:srgbClr val="0096A4">
              <a:alpha val="50196"/>
            </a:srgbClr>
          </a:solidFill>
          <a:ln w="2857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b="1" dirty="0">
                <a:solidFill>
                  <a:schemeClr val="bg1"/>
                </a:solidFill>
                <a:latin typeface="Arial" panose="020B0604020202020204" pitchFamily="34" charset="0"/>
                <a:ea typeface="Times New Roman"/>
                <a:cs typeface="Arial" panose="020B0604020202020204" pitchFamily="34" charset="0"/>
              </a:rPr>
              <a:t>Identify and involve stakeholders, </a:t>
            </a:r>
            <a:r>
              <a:rPr lang="en-GB" sz="1800" dirty="0">
                <a:solidFill>
                  <a:schemeClr val="bg1"/>
                </a:solidFill>
                <a:latin typeface="Arial" panose="020B0604020202020204" pitchFamily="34" charset="0"/>
                <a:ea typeface="Times New Roman"/>
                <a:cs typeface="Arial" panose="020B0604020202020204" pitchFamily="34" charset="0"/>
              </a:rPr>
              <a:t>obtain support of decision makers and ensure political will and buy-in</a:t>
            </a:r>
          </a:p>
        </p:txBody>
      </p:sp>
      <p:sp>
        <p:nvSpPr>
          <p:cNvPr id="15" name="Rectangle 14"/>
          <p:cNvSpPr/>
          <p:nvPr/>
        </p:nvSpPr>
        <p:spPr>
          <a:xfrm>
            <a:off x="522218" y="3424033"/>
            <a:ext cx="8369605" cy="731520"/>
          </a:xfrm>
          <a:prstGeom prst="rect">
            <a:avLst/>
          </a:prstGeom>
          <a:solidFill>
            <a:srgbClr val="0096A4">
              <a:alpha val="50196"/>
            </a:srgbClr>
          </a:solidFill>
          <a:ln w="2857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smtClean="0">
                <a:solidFill>
                  <a:schemeClr val="bg1"/>
                </a:solidFill>
                <a:latin typeface="Arial" panose="020B0604020202020204" pitchFamily="34" charset="0"/>
                <a:ea typeface="Times New Roman"/>
                <a:cs typeface="Arial" panose="020B0604020202020204" pitchFamily="34" charset="0"/>
              </a:rPr>
              <a:t>Agree on </a:t>
            </a:r>
            <a:r>
              <a:rPr lang="en-GB" sz="1800" b="1" dirty="0" smtClean="0">
                <a:solidFill>
                  <a:schemeClr val="bg1"/>
                </a:solidFill>
                <a:latin typeface="Arial" panose="020B0604020202020204" pitchFamily="34" charset="0"/>
                <a:ea typeface="Times New Roman"/>
                <a:cs typeface="Arial" panose="020B0604020202020204" pitchFamily="34" charset="0"/>
              </a:rPr>
              <a:t>common values and joint vision</a:t>
            </a:r>
            <a:endParaRPr lang="en-GB" sz="1800" b="1" dirty="0">
              <a:solidFill>
                <a:schemeClr val="bg1"/>
              </a:solidFill>
              <a:latin typeface="Arial" panose="020B0604020202020204" pitchFamily="34" charset="0"/>
              <a:ea typeface="Times New Roman"/>
              <a:cs typeface="Arial" panose="020B0604020202020204" pitchFamily="34" charset="0"/>
            </a:endParaRPr>
          </a:p>
        </p:txBody>
      </p:sp>
      <p:sp>
        <p:nvSpPr>
          <p:cNvPr id="16" name="Rectangle 15"/>
          <p:cNvSpPr/>
          <p:nvPr/>
        </p:nvSpPr>
        <p:spPr>
          <a:xfrm>
            <a:off x="522218" y="4232079"/>
            <a:ext cx="8369605" cy="731520"/>
          </a:xfrm>
          <a:prstGeom prst="rect">
            <a:avLst/>
          </a:prstGeom>
          <a:solidFill>
            <a:srgbClr val="0096A4">
              <a:alpha val="50196"/>
            </a:srgbClr>
          </a:solidFill>
          <a:ln w="2857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114300">
              <a:spcAft>
                <a:spcPts val="600"/>
              </a:spcAft>
              <a:buClr>
                <a:schemeClr val="dk1"/>
              </a:buClr>
              <a:buSzPts val="1800"/>
            </a:pPr>
            <a:r>
              <a:rPr lang="en-GB" sz="1800" dirty="0">
                <a:solidFill>
                  <a:schemeClr val="bg1"/>
                </a:solidFill>
                <a:latin typeface="Arial" panose="020B0604020202020204" pitchFamily="34" charset="0"/>
                <a:ea typeface="Times New Roman"/>
                <a:cs typeface="Arial" panose="020B0604020202020204" pitchFamily="34" charset="0"/>
              </a:rPr>
              <a:t>Determine</a:t>
            </a:r>
            <a:r>
              <a:rPr lang="en-GB" sz="1800" b="1" dirty="0">
                <a:solidFill>
                  <a:schemeClr val="bg1"/>
                </a:solidFill>
                <a:latin typeface="Arial" panose="020B0604020202020204" pitchFamily="34" charset="0"/>
                <a:ea typeface="Times New Roman"/>
                <a:cs typeface="Arial" panose="020B0604020202020204" pitchFamily="34" charset="0"/>
              </a:rPr>
              <a:t> common transboundary management objectives </a:t>
            </a:r>
            <a:r>
              <a:rPr lang="en-GB" sz="1800" dirty="0">
                <a:solidFill>
                  <a:schemeClr val="bg1"/>
                </a:solidFill>
                <a:latin typeface="Arial" panose="020B0604020202020204" pitchFamily="34" charset="0"/>
                <a:ea typeface="Times New Roman"/>
                <a:cs typeface="Arial" panose="020B0604020202020204" pitchFamily="34" charset="0"/>
              </a:rPr>
              <a:t>and develop cooperative agreements</a:t>
            </a:r>
          </a:p>
        </p:txBody>
      </p:sp>
      <p:sp>
        <p:nvSpPr>
          <p:cNvPr id="3" name="Title 2"/>
          <p:cNvSpPr>
            <a:spLocks noGrp="1"/>
          </p:cNvSpPr>
          <p:nvPr>
            <p:ph type="title"/>
          </p:nvPr>
        </p:nvSpPr>
        <p:spPr>
          <a:xfrm>
            <a:off x="1097281" y="171797"/>
            <a:ext cx="8046720" cy="461665"/>
          </a:xfrm>
        </p:spPr>
        <p:txBody>
          <a:bodyPr/>
          <a:lstStyle/>
          <a:p>
            <a:pPr lvl="0"/>
            <a:r>
              <a:rPr lang="en-US" sz="2400" dirty="0" smtClean="0">
                <a:sym typeface="Times New Roman"/>
              </a:rPr>
              <a:t>Factors of Success</a:t>
            </a:r>
            <a:endParaRPr lang="en-US" sz="2400" dirty="0">
              <a:sym typeface="Calibri"/>
            </a:endParaRPr>
          </a:p>
        </p:txBody>
      </p:sp>
    </p:spTree>
    <p:extLst>
      <p:ext uri="{BB962C8B-B14F-4D97-AF65-F5344CB8AC3E}">
        <p14:creationId xmlns:p14="http://schemas.microsoft.com/office/powerpoint/2010/main" val="238858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8" name="Google Shape;118;p26"/>
          <p:cNvSpPr/>
          <p:nvPr/>
        </p:nvSpPr>
        <p:spPr>
          <a:xfrm>
            <a:off x="583050" y="1505111"/>
            <a:ext cx="7977900" cy="770400"/>
          </a:xfrm>
          <a:prstGeom prst="round2SameRect">
            <a:avLst>
              <a:gd name="adj1" fmla="val 16667"/>
              <a:gd name="adj2" fmla="val 0"/>
            </a:avLst>
          </a:prstGeom>
          <a:solidFill>
            <a:srgbClr val="0096A4"/>
          </a:solidFill>
          <a:ln>
            <a:solidFill>
              <a:srgbClr val="0096A4"/>
            </a:solid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lvl="0" algn="ctr">
              <a:buSzPts val="1100"/>
            </a:pPr>
            <a:r>
              <a:rPr lang="hr-HR" sz="2400" b="1" dirty="0">
                <a:solidFill>
                  <a:schemeClr val="tx1"/>
                </a:solidFill>
                <a:latin typeface="Arial" panose="020B0604020202020204" pitchFamily="34" charset="0"/>
                <a:ea typeface="Times New Roman"/>
                <a:cs typeface="Arial" panose="020B0604020202020204" pitchFamily="34" charset="0"/>
                <a:sym typeface="Times New Roman"/>
              </a:rPr>
              <a:t>Cooperative Management in Transboundary Conservation</a:t>
            </a:r>
            <a:endParaRPr sz="2400" b="1" dirty="0">
              <a:solidFill>
                <a:schemeClr val="tx1"/>
              </a:solidFill>
            </a:endParaRPr>
          </a:p>
        </p:txBody>
      </p:sp>
      <p:sp>
        <p:nvSpPr>
          <p:cNvPr id="120" name="Google Shape;120;p26"/>
          <p:cNvSpPr txBox="1"/>
          <p:nvPr/>
        </p:nvSpPr>
        <p:spPr>
          <a:xfrm>
            <a:off x="583050" y="2391500"/>
            <a:ext cx="7977900" cy="60720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p>
            <a:pPr marL="0" lvl="0" indent="0" algn="ctr" rtl="0">
              <a:lnSpc>
                <a:spcPct val="90000"/>
              </a:lnSpc>
              <a:spcBef>
                <a:spcPts val="640"/>
              </a:spcBef>
              <a:spcAft>
                <a:spcPts val="0"/>
              </a:spcAft>
              <a:buNone/>
            </a:pPr>
            <a:r>
              <a:rPr lang="en" sz="2200" dirty="0" smtClean="0">
                <a:latin typeface="Arial" panose="020B0604020202020204" pitchFamily="34" charset="0"/>
                <a:ea typeface="Times New Roman"/>
                <a:cs typeface="Arial" panose="020B0604020202020204" pitchFamily="34" charset="0"/>
                <a:sym typeface="Times New Roman"/>
              </a:rPr>
              <a:t>Management definition and concepts</a:t>
            </a:r>
            <a:endParaRPr sz="2200" dirty="0">
              <a:latin typeface="Arial" panose="020B0604020202020204" pitchFamily="34" charset="0"/>
              <a:ea typeface="Times New Roman"/>
              <a:cs typeface="Arial" panose="020B0604020202020204" pitchFamily="34" charset="0"/>
              <a:sym typeface="Times New Roman"/>
            </a:endParaRPr>
          </a:p>
        </p:txBody>
      </p:sp>
      <p:sp>
        <p:nvSpPr>
          <p:cNvPr id="121" name="Google Shape;121;p26"/>
          <p:cNvSpPr txBox="1"/>
          <p:nvPr/>
        </p:nvSpPr>
        <p:spPr>
          <a:xfrm>
            <a:off x="583050" y="3070000"/>
            <a:ext cx="7977900" cy="60720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ctr">
              <a:lnSpc>
                <a:spcPct val="90000"/>
              </a:lnSpc>
              <a:spcBef>
                <a:spcPts val="640"/>
              </a:spcBef>
              <a:buNone/>
              <a:defRPr sz="2200">
                <a:solidFill>
                  <a:schemeClr val="lt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dirty="0" smtClean="0">
                <a:latin typeface="Arial" panose="020B0604020202020204" pitchFamily="34" charset="0"/>
                <a:cs typeface="Arial" panose="020B0604020202020204" pitchFamily="34" charset="0"/>
                <a:sym typeface="Times New Roman"/>
              </a:rPr>
              <a:t>Defining cooperative </a:t>
            </a:r>
            <a:r>
              <a:rPr lang="en" dirty="0" smtClean="0">
                <a:latin typeface="Arial" panose="020B0604020202020204" pitchFamily="34" charset="0"/>
                <a:cs typeface="Arial" panose="020B0604020202020204" pitchFamily="34" charset="0"/>
                <a:sym typeface="Times New Roman"/>
              </a:rPr>
              <a:t>management</a:t>
            </a:r>
            <a:r>
              <a:rPr lang="hr-HR" dirty="0" smtClean="0">
                <a:latin typeface="Arial" panose="020B0604020202020204" pitchFamily="34" charset="0"/>
                <a:cs typeface="Arial" panose="020B0604020202020204" pitchFamily="34" charset="0"/>
                <a:sym typeface="Times New Roman"/>
              </a:rPr>
              <a:t> in a transboundary context</a:t>
            </a:r>
            <a:endParaRPr dirty="0">
              <a:latin typeface="Arial" panose="020B0604020202020204" pitchFamily="34" charset="0"/>
              <a:cs typeface="Arial" panose="020B0604020202020204" pitchFamily="34" charset="0"/>
              <a:sym typeface="Times New Roman"/>
            </a:endParaRPr>
          </a:p>
        </p:txBody>
      </p:sp>
      <p:sp>
        <p:nvSpPr>
          <p:cNvPr id="122" name="Google Shape;122;p26"/>
          <p:cNvSpPr txBox="1"/>
          <p:nvPr/>
        </p:nvSpPr>
        <p:spPr>
          <a:xfrm>
            <a:off x="583050" y="3748500"/>
            <a:ext cx="7977900" cy="60720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2200">
                <a:solidFill>
                  <a:schemeClr val="lt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dirty="0">
                <a:latin typeface="Arial" panose="020B0604020202020204" pitchFamily="34" charset="0"/>
                <a:cs typeface="Arial" panose="020B0604020202020204" pitchFamily="34" charset="0"/>
                <a:sym typeface="Times New Roman"/>
              </a:rPr>
              <a:t>Characteristics of </a:t>
            </a:r>
            <a:r>
              <a:rPr lang="hr-HR" dirty="0" smtClean="0">
                <a:latin typeface="Arial" panose="020B0604020202020204" pitchFamily="34" charset="0"/>
                <a:cs typeface="Arial" panose="020B0604020202020204" pitchFamily="34" charset="0"/>
                <a:sym typeface="Times New Roman"/>
              </a:rPr>
              <a:t>transboundary cooperative </a:t>
            </a:r>
            <a:r>
              <a:rPr lang="en" dirty="0" smtClean="0">
                <a:latin typeface="Arial" panose="020B0604020202020204" pitchFamily="34" charset="0"/>
                <a:cs typeface="Arial" panose="020B0604020202020204" pitchFamily="34" charset="0"/>
                <a:sym typeface="Times New Roman"/>
              </a:rPr>
              <a:t>management</a:t>
            </a:r>
            <a:endParaRPr lang="en-GB" dirty="0">
              <a:latin typeface="Arial" panose="020B0604020202020204" pitchFamily="34" charset="0"/>
              <a:cs typeface="Arial" panose="020B0604020202020204" pitchFamily="34" charset="0"/>
              <a:sym typeface="Times New Roman"/>
            </a:endParaRPr>
          </a:p>
        </p:txBody>
      </p:sp>
      <p:sp>
        <p:nvSpPr>
          <p:cNvPr id="10" name="Google Shape;122;p26"/>
          <p:cNvSpPr txBox="1"/>
          <p:nvPr/>
        </p:nvSpPr>
        <p:spPr>
          <a:xfrm>
            <a:off x="583050" y="4427000"/>
            <a:ext cx="7977900" cy="60720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2200">
                <a:solidFill>
                  <a:schemeClr val="lt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hr-HR" dirty="0" smtClean="0">
                <a:latin typeface="Arial" panose="020B0604020202020204" pitchFamily="34" charset="0"/>
                <a:cs typeface="Arial" panose="020B0604020202020204" pitchFamily="34" charset="0"/>
                <a:sym typeface="Times New Roman"/>
              </a:rPr>
              <a:t>Ways to enhance transboundary cooperative </a:t>
            </a:r>
            <a:r>
              <a:rPr lang="en" dirty="0" smtClean="0">
                <a:latin typeface="Arial" panose="020B0604020202020204" pitchFamily="34" charset="0"/>
                <a:cs typeface="Arial" panose="020B0604020202020204" pitchFamily="34" charset="0"/>
                <a:sym typeface="Times New Roman"/>
              </a:rPr>
              <a:t>management</a:t>
            </a:r>
            <a:endParaRPr lang="en-GB" dirty="0">
              <a:latin typeface="Arial" panose="020B0604020202020204" pitchFamily="34" charset="0"/>
              <a:cs typeface="Arial" panose="020B0604020202020204" pitchFamily="34" charset="0"/>
              <a:sym typeface="Times New Roman"/>
            </a:endParaRPr>
          </a:p>
        </p:txBody>
      </p:sp>
      <p:sp>
        <p:nvSpPr>
          <p:cNvPr id="2" name="Title 1"/>
          <p:cNvSpPr>
            <a:spLocks noGrp="1"/>
          </p:cNvSpPr>
          <p:nvPr>
            <p:ph type="title"/>
          </p:nvPr>
        </p:nvSpPr>
        <p:spPr>
          <a:xfrm>
            <a:off x="1097281" y="171797"/>
            <a:ext cx="8046720" cy="461665"/>
          </a:xfrm>
        </p:spPr>
        <p:txBody>
          <a:bodyPr/>
          <a:lstStyle/>
          <a:p>
            <a:pPr lvl="0"/>
            <a:r>
              <a:rPr lang="en-GB" sz="2400" dirty="0">
                <a:ea typeface="Times New Roman"/>
                <a:cs typeface="Arial" panose="020B0604020202020204" pitchFamily="34" charset="0"/>
                <a:sym typeface="Times New Roman"/>
              </a:rPr>
              <a:t>Lesson Overview &amp; </a:t>
            </a:r>
            <a:r>
              <a:rPr lang="en-GB" sz="2400" dirty="0" smtClean="0">
                <a:ea typeface="Times New Roman"/>
                <a:cs typeface="Arial" panose="020B0604020202020204" pitchFamily="34" charset="0"/>
                <a:sym typeface="Times New Roman"/>
              </a:rPr>
              <a:t>Goals</a:t>
            </a: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5" name="Title 4"/>
          <p:cNvSpPr>
            <a:spLocks noGrp="1"/>
          </p:cNvSpPr>
          <p:nvPr>
            <p:ph type="title"/>
          </p:nvPr>
        </p:nvSpPr>
        <p:spPr>
          <a:xfrm>
            <a:off x="1097281" y="171797"/>
            <a:ext cx="8046720" cy="461665"/>
          </a:xfrm>
        </p:spPr>
        <p:txBody>
          <a:bodyPr/>
          <a:lstStyle/>
          <a:p>
            <a:pPr lvl="0"/>
            <a:r>
              <a:rPr lang="en-GB" sz="2400" dirty="0" smtClean="0">
                <a:sym typeface="Times New Roman"/>
              </a:rPr>
              <a:t>What is Cooperative Management?</a:t>
            </a:r>
            <a:endParaRPr lang="en-GB" sz="2400" dirty="0"/>
          </a:p>
        </p:txBody>
      </p:sp>
      <p:sp>
        <p:nvSpPr>
          <p:cNvPr id="8" name="Text Placeholder 7"/>
          <p:cNvSpPr>
            <a:spLocks noGrp="1"/>
          </p:cNvSpPr>
          <p:nvPr>
            <p:ph type="body" sz="quarter" idx="10"/>
          </p:nvPr>
        </p:nvSpPr>
        <p:spPr/>
        <p:txBody>
          <a:bodyPr/>
          <a:lstStyle/>
          <a:p>
            <a:pPr lvl="0">
              <a:lnSpc>
                <a:spcPct val="115000"/>
              </a:lnSpc>
              <a:spcBef>
                <a:spcPts val="0"/>
              </a:spcBef>
            </a:pPr>
            <a:r>
              <a:rPr lang="en-GB" dirty="0">
                <a:latin typeface="Arial" panose="020B0604020202020204" pitchFamily="34" charset="0"/>
                <a:ea typeface="Times New Roman"/>
                <a:cs typeface="Arial" panose="020B0604020202020204" pitchFamily="34" charset="0"/>
                <a:sym typeface="Times New Roman"/>
              </a:rPr>
              <a:t>What is management? What is cooperative management?</a:t>
            </a:r>
          </a:p>
          <a:p>
            <a:pPr marL="285750" lvl="0" indent="-285750">
              <a:lnSpc>
                <a:spcPct val="115000"/>
              </a:lnSpc>
              <a:spcBef>
                <a:spcPts val="0"/>
              </a:spcBef>
              <a:buFont typeface="Arial" panose="020B0604020202020204" pitchFamily="34" charset="0"/>
              <a:buChar char="•"/>
            </a:pPr>
            <a:r>
              <a:rPr lang="en-GB" sz="2000" dirty="0" smtClean="0">
                <a:latin typeface="Arial" panose="020B0604020202020204" pitchFamily="34" charset="0"/>
                <a:ea typeface="Times New Roman"/>
                <a:cs typeface="Arial" panose="020B0604020202020204" pitchFamily="34" charset="0"/>
                <a:sym typeface="Times New Roman"/>
              </a:rPr>
              <a:t>…</a:t>
            </a:r>
          </a:p>
        </p:txBody>
      </p:sp>
    </p:spTree>
    <p:extLst>
      <p:ext uri="{BB962C8B-B14F-4D97-AF65-F5344CB8AC3E}">
        <p14:creationId xmlns:p14="http://schemas.microsoft.com/office/powerpoint/2010/main" val="97830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183" name="Google Shape;183;p31"/>
          <p:cNvSpPr txBox="1"/>
          <p:nvPr/>
        </p:nvSpPr>
        <p:spPr>
          <a:xfrm>
            <a:off x="87404" y="2188028"/>
            <a:ext cx="4409988" cy="2837372"/>
          </a:xfrm>
          <a:prstGeom prst="rect">
            <a:avLst/>
          </a:prstGeom>
          <a:solidFill>
            <a:srgbClr val="0096A4">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lnSpc>
                <a:spcPct val="90000"/>
              </a:lnSpc>
              <a:spcBef>
                <a:spcPts val="640"/>
              </a:spcBef>
              <a:buNone/>
              <a:defRPr sz="2200">
                <a:solidFill>
                  <a:schemeClr val="lt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65760" indent="-228600" algn="l">
              <a:lnSpc>
                <a:spcPct val="115000"/>
              </a:lnSpc>
              <a:spcBef>
                <a:spcPts val="0"/>
              </a:spcBef>
              <a:buClr>
                <a:schemeClr val="dk1"/>
              </a:buClr>
              <a:buSzPct val="120000"/>
              <a:buFont typeface="Arial" panose="020B0604020202020204" pitchFamily="34" charset="0"/>
              <a:buChar char="•"/>
            </a:pPr>
            <a:r>
              <a:rPr lang="en-US" sz="1600" dirty="0">
                <a:solidFill>
                  <a:schemeClr val="dk1"/>
                </a:solidFill>
                <a:latin typeface="Arial" panose="020B0604020202020204" pitchFamily="34" charset="0"/>
                <a:cs typeface="Arial" panose="020B0604020202020204" pitchFamily="34" charset="0"/>
                <a:sym typeface="Times New Roman"/>
              </a:rPr>
              <a:t>Who brings people together?</a:t>
            </a:r>
          </a:p>
          <a:p>
            <a:pPr marL="365760" indent="-228600" algn="l">
              <a:lnSpc>
                <a:spcPct val="115000"/>
              </a:lnSpc>
              <a:spcBef>
                <a:spcPts val="0"/>
              </a:spcBef>
              <a:buClr>
                <a:schemeClr val="dk1"/>
              </a:buClr>
              <a:buSzPct val="120000"/>
              <a:buFont typeface="Arial" panose="020B0604020202020204" pitchFamily="34" charset="0"/>
              <a:buChar char="•"/>
            </a:pPr>
            <a:r>
              <a:rPr lang="en-US" sz="1600" dirty="0">
                <a:solidFill>
                  <a:schemeClr val="dk1"/>
                </a:solidFill>
                <a:latin typeface="Arial" panose="020B0604020202020204" pitchFamily="34" charset="0"/>
                <a:cs typeface="Arial" panose="020B0604020202020204" pitchFamily="34" charset="0"/>
                <a:sym typeface="Times New Roman"/>
              </a:rPr>
              <a:t>Who decides what the objectives are?</a:t>
            </a:r>
          </a:p>
          <a:p>
            <a:pPr marL="365760" indent="-228600" algn="l">
              <a:lnSpc>
                <a:spcPct val="115000"/>
              </a:lnSpc>
              <a:spcBef>
                <a:spcPts val="0"/>
              </a:spcBef>
              <a:buClr>
                <a:schemeClr val="dk1"/>
              </a:buClr>
              <a:buSzPct val="120000"/>
              <a:buFont typeface="Arial" panose="020B0604020202020204" pitchFamily="34" charset="0"/>
              <a:buChar char="•"/>
            </a:pPr>
            <a:r>
              <a:rPr lang="en-US" sz="1600" dirty="0">
                <a:solidFill>
                  <a:schemeClr val="dk1"/>
                </a:solidFill>
                <a:latin typeface="Arial" panose="020B0604020202020204" pitchFamily="34" charset="0"/>
                <a:cs typeface="Arial" panose="020B0604020202020204" pitchFamily="34" charset="0"/>
                <a:sym typeface="Times New Roman"/>
              </a:rPr>
              <a:t>Who decides how differences are resolved?</a:t>
            </a:r>
          </a:p>
          <a:p>
            <a:pPr marL="365760" indent="-228600" algn="l">
              <a:lnSpc>
                <a:spcPct val="115000"/>
              </a:lnSpc>
              <a:spcBef>
                <a:spcPts val="0"/>
              </a:spcBef>
              <a:buClr>
                <a:schemeClr val="dk1"/>
              </a:buClr>
              <a:buSzPct val="120000"/>
              <a:buFont typeface="Arial" panose="020B0604020202020204" pitchFamily="34" charset="0"/>
              <a:buChar char="•"/>
            </a:pPr>
            <a:r>
              <a:rPr lang="en-US" sz="1600" dirty="0">
                <a:solidFill>
                  <a:schemeClr val="dk1"/>
                </a:solidFill>
                <a:latin typeface="Arial" panose="020B0604020202020204" pitchFamily="34" charset="0"/>
                <a:cs typeface="Arial" panose="020B0604020202020204" pitchFamily="34" charset="0"/>
                <a:sym typeface="Times New Roman"/>
              </a:rPr>
              <a:t>How are decisions taken?</a:t>
            </a:r>
          </a:p>
          <a:p>
            <a:pPr marL="365760" indent="-228600" algn="l">
              <a:lnSpc>
                <a:spcPct val="115000"/>
              </a:lnSpc>
              <a:spcBef>
                <a:spcPts val="0"/>
              </a:spcBef>
              <a:buClr>
                <a:schemeClr val="dk1"/>
              </a:buClr>
              <a:buSzPct val="120000"/>
              <a:buFont typeface="Arial" panose="020B0604020202020204" pitchFamily="34" charset="0"/>
              <a:buChar char="•"/>
            </a:pPr>
            <a:r>
              <a:rPr lang="en-US" sz="1600" dirty="0">
                <a:solidFill>
                  <a:schemeClr val="dk1"/>
                </a:solidFill>
                <a:latin typeface="Arial" panose="020B0604020202020204" pitchFamily="34" charset="0"/>
                <a:cs typeface="Arial" panose="020B0604020202020204" pitchFamily="34" charset="0"/>
                <a:sym typeface="Times New Roman"/>
              </a:rPr>
              <a:t>Who ensures the resources and conditions for effective implementation?</a:t>
            </a:r>
          </a:p>
          <a:p>
            <a:pPr marL="365760" indent="-228600" algn="l">
              <a:lnSpc>
                <a:spcPct val="115000"/>
              </a:lnSpc>
              <a:spcBef>
                <a:spcPts val="0"/>
              </a:spcBef>
              <a:buClr>
                <a:schemeClr val="dk1"/>
              </a:buClr>
              <a:buSzPct val="120000"/>
              <a:buFont typeface="Arial" panose="020B0604020202020204" pitchFamily="34" charset="0"/>
              <a:buChar char="•"/>
            </a:pPr>
            <a:r>
              <a:rPr lang="en-US" sz="1600" dirty="0">
                <a:solidFill>
                  <a:schemeClr val="dk1"/>
                </a:solidFill>
                <a:latin typeface="Arial" panose="020B0604020202020204" pitchFamily="34" charset="0"/>
                <a:cs typeface="Arial" panose="020B0604020202020204" pitchFamily="34" charset="0"/>
                <a:sym typeface="Times New Roman"/>
              </a:rPr>
              <a:t>Who holds the power and responsibility?</a:t>
            </a:r>
          </a:p>
          <a:p>
            <a:pPr marL="365760" indent="-228600" algn="l">
              <a:lnSpc>
                <a:spcPct val="115000"/>
              </a:lnSpc>
              <a:spcBef>
                <a:spcPts val="0"/>
              </a:spcBef>
              <a:buClr>
                <a:schemeClr val="dk1"/>
              </a:buClr>
              <a:buSzPct val="120000"/>
              <a:buFont typeface="Arial" panose="020B0604020202020204" pitchFamily="34" charset="0"/>
              <a:buChar char="•"/>
            </a:pPr>
            <a:r>
              <a:rPr lang="en-US" sz="1600" dirty="0">
                <a:solidFill>
                  <a:schemeClr val="dk1"/>
                </a:solidFill>
                <a:latin typeface="Arial" panose="020B0604020202020204" pitchFamily="34" charset="0"/>
                <a:cs typeface="Arial" panose="020B0604020202020204" pitchFamily="34" charset="0"/>
                <a:sym typeface="Times New Roman"/>
              </a:rPr>
              <a:t>Who is held accountable?</a:t>
            </a:r>
          </a:p>
        </p:txBody>
      </p:sp>
      <p:sp>
        <p:nvSpPr>
          <p:cNvPr id="9" name="Google Shape;133;p27"/>
          <p:cNvSpPr/>
          <p:nvPr/>
        </p:nvSpPr>
        <p:spPr>
          <a:xfrm>
            <a:off x="87404" y="861799"/>
            <a:ext cx="4409988" cy="1113957"/>
          </a:xfrm>
          <a:prstGeom prst="round2SameRect">
            <a:avLst>
              <a:gd name="adj1" fmla="val 16667"/>
              <a:gd name="adj2" fmla="val 0"/>
            </a:avLst>
          </a:prstGeom>
          <a:solidFill>
            <a:srgbClr val="0096A4"/>
          </a:solidFill>
          <a:ln>
            <a:solidFill>
              <a:srgbClr val="0096A4"/>
            </a:solid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algn="ctr">
              <a:buSzPts val="1100"/>
            </a:pPr>
            <a:r>
              <a:rPr lang="en" sz="2200" b="1" dirty="0">
                <a:solidFill>
                  <a:schemeClr val="bg1"/>
                </a:solidFill>
                <a:latin typeface="Arial" panose="020B0604020202020204" pitchFamily="34" charset="0"/>
                <a:ea typeface="Times New Roman"/>
                <a:cs typeface="Arial" panose="020B0604020202020204" pitchFamily="34" charset="0"/>
                <a:sym typeface="Times New Roman"/>
              </a:rPr>
              <a:t>Governance is about </a:t>
            </a:r>
            <a:r>
              <a:rPr lang="en" sz="2200" b="1" i="1" dirty="0" smtClean="0">
                <a:solidFill>
                  <a:schemeClr val="bg1"/>
                </a:solidFill>
                <a:latin typeface="Arial" panose="020B0604020202020204" pitchFamily="34" charset="0"/>
                <a:ea typeface="Times New Roman"/>
                <a:cs typeface="Arial" panose="020B0604020202020204" pitchFamily="34" charset="0"/>
                <a:sym typeface="Times New Roman"/>
              </a:rPr>
              <a:t>process</a:t>
            </a:r>
            <a:r>
              <a:rPr lang="en" sz="2200" b="1" dirty="0" smtClean="0">
                <a:solidFill>
                  <a:schemeClr val="bg1"/>
                </a:solidFill>
                <a:latin typeface="Arial" panose="020B0604020202020204" pitchFamily="34" charset="0"/>
                <a:ea typeface="Times New Roman"/>
                <a:cs typeface="Arial" panose="020B0604020202020204" pitchFamily="34" charset="0"/>
                <a:sym typeface="Times New Roman"/>
              </a:rPr>
              <a:t>: Who takes decisions</a:t>
            </a:r>
            <a:endParaRPr sz="2200" b="1" i="1" dirty="0">
              <a:solidFill>
                <a:schemeClr val="bg1"/>
              </a:solidFill>
              <a:latin typeface="Arial" panose="020B0604020202020204" pitchFamily="34" charset="0"/>
              <a:ea typeface="Times New Roman"/>
              <a:cs typeface="Arial" panose="020B0604020202020204" pitchFamily="34" charset="0"/>
            </a:endParaRPr>
          </a:p>
        </p:txBody>
      </p:sp>
      <p:sp>
        <p:nvSpPr>
          <p:cNvPr id="10" name="Google Shape;183;p31"/>
          <p:cNvSpPr txBox="1"/>
          <p:nvPr/>
        </p:nvSpPr>
        <p:spPr>
          <a:xfrm>
            <a:off x="4645870" y="2188028"/>
            <a:ext cx="4409988" cy="2837371"/>
          </a:xfrm>
          <a:prstGeom prst="rect">
            <a:avLst/>
          </a:prstGeom>
          <a:solidFill>
            <a:srgbClr val="0096A4">
              <a:alpha val="49804"/>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342900" indent="-342900">
              <a:lnSpc>
                <a:spcPct val="90000"/>
              </a:lnSpc>
              <a:spcBef>
                <a:spcPts val="640"/>
              </a:spcBef>
              <a:buFont typeface="Arial" panose="020B0604020202020204" pitchFamily="34" charset="0"/>
              <a:buChar char="•"/>
              <a:defRPr sz="1800">
                <a:solidFill>
                  <a:schemeClr val="tx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365760" indent="-228600">
              <a:lnSpc>
                <a:spcPct val="115000"/>
              </a:lnSpc>
              <a:spcBef>
                <a:spcPts val="0"/>
              </a:spcBef>
              <a:buClr>
                <a:schemeClr val="dk1"/>
              </a:buClr>
              <a:buSzPct val="120000"/>
            </a:pPr>
            <a:r>
              <a:rPr lang="en-US" sz="1600" dirty="0">
                <a:solidFill>
                  <a:schemeClr val="dk1"/>
                </a:solidFill>
                <a:latin typeface="Arial" panose="020B0604020202020204" pitchFamily="34" charset="0"/>
                <a:cs typeface="Arial" panose="020B0604020202020204" pitchFamily="34" charset="0"/>
                <a:sym typeface="Times New Roman"/>
              </a:rPr>
              <a:t>What is done in pursuit of given objectives?</a:t>
            </a:r>
          </a:p>
          <a:p>
            <a:pPr marL="365760" indent="-228600">
              <a:lnSpc>
                <a:spcPct val="115000"/>
              </a:lnSpc>
              <a:spcBef>
                <a:spcPts val="0"/>
              </a:spcBef>
              <a:buClr>
                <a:schemeClr val="dk1"/>
              </a:buClr>
              <a:buSzPct val="120000"/>
            </a:pPr>
            <a:r>
              <a:rPr lang="en-US" sz="1600" dirty="0">
                <a:solidFill>
                  <a:schemeClr val="dk1"/>
                </a:solidFill>
                <a:latin typeface="Arial" panose="020B0604020202020204" pitchFamily="34" charset="0"/>
                <a:cs typeface="Arial" panose="020B0604020202020204" pitchFamily="34" charset="0"/>
                <a:sym typeface="Times New Roman"/>
              </a:rPr>
              <a:t>What are the means and actions to achieve objectives?</a:t>
            </a:r>
          </a:p>
          <a:p>
            <a:pPr marL="365760" indent="-228600">
              <a:lnSpc>
                <a:spcPct val="115000"/>
              </a:lnSpc>
              <a:spcBef>
                <a:spcPts val="0"/>
              </a:spcBef>
              <a:buClr>
                <a:schemeClr val="dk1"/>
              </a:buClr>
              <a:buSzPct val="120000"/>
            </a:pPr>
            <a:r>
              <a:rPr lang="en-US" sz="1600" dirty="0">
                <a:solidFill>
                  <a:schemeClr val="dk1"/>
                </a:solidFill>
                <a:latin typeface="Arial" panose="020B0604020202020204" pitchFamily="34" charset="0"/>
                <a:cs typeface="Arial" panose="020B0604020202020204" pitchFamily="34" charset="0"/>
                <a:sym typeface="Times New Roman"/>
              </a:rPr>
              <a:t>How is effectiveness generated and ensured?</a:t>
            </a:r>
          </a:p>
        </p:txBody>
      </p:sp>
      <p:sp>
        <p:nvSpPr>
          <p:cNvPr id="11" name="Google Shape;133;p27"/>
          <p:cNvSpPr/>
          <p:nvPr/>
        </p:nvSpPr>
        <p:spPr>
          <a:xfrm>
            <a:off x="4645871" y="861799"/>
            <a:ext cx="4409988" cy="1113957"/>
          </a:xfrm>
          <a:prstGeom prst="round2SameRect">
            <a:avLst>
              <a:gd name="adj1" fmla="val 16667"/>
              <a:gd name="adj2" fmla="val 0"/>
            </a:avLst>
          </a:prstGeom>
          <a:solidFill>
            <a:srgbClr val="0096A4"/>
          </a:solidFill>
          <a:ln>
            <a:solidFill>
              <a:srgbClr val="0096A4"/>
            </a:solid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p>
            <a:pPr algn="ctr">
              <a:buSzPts val="1100"/>
            </a:pPr>
            <a:r>
              <a:rPr lang="en" sz="2200" b="1" dirty="0">
                <a:solidFill>
                  <a:schemeClr val="bg1"/>
                </a:solidFill>
                <a:latin typeface="Arial" panose="020B0604020202020204" pitchFamily="34" charset="0"/>
                <a:ea typeface="Times New Roman"/>
                <a:cs typeface="Arial" panose="020B0604020202020204" pitchFamily="34" charset="0"/>
                <a:sym typeface="Times New Roman"/>
              </a:rPr>
              <a:t>Management is about </a:t>
            </a:r>
            <a:r>
              <a:rPr lang="en" sz="2200" b="1" i="1" dirty="0" smtClean="0">
                <a:solidFill>
                  <a:schemeClr val="bg1"/>
                </a:solidFill>
                <a:latin typeface="Arial" panose="020B0604020202020204" pitchFamily="34" charset="0"/>
                <a:ea typeface="Times New Roman"/>
                <a:cs typeface="Arial" panose="020B0604020202020204" pitchFamily="34" charset="0"/>
                <a:sym typeface="Times New Roman"/>
              </a:rPr>
              <a:t>substance</a:t>
            </a:r>
            <a:r>
              <a:rPr lang="en" sz="2200" b="1" dirty="0" smtClean="0">
                <a:solidFill>
                  <a:schemeClr val="bg1"/>
                </a:solidFill>
                <a:latin typeface="Arial" panose="020B0604020202020204" pitchFamily="34" charset="0"/>
                <a:ea typeface="Times New Roman"/>
                <a:cs typeface="Arial" panose="020B0604020202020204" pitchFamily="34" charset="0"/>
                <a:sym typeface="Times New Roman"/>
              </a:rPr>
              <a:t>: How decisions are implemented</a:t>
            </a:r>
            <a:endParaRPr sz="2200" b="1" i="1" dirty="0">
              <a:solidFill>
                <a:schemeClr val="bg1"/>
              </a:solidFill>
              <a:latin typeface="Arial" panose="020B0604020202020204" pitchFamily="34" charset="0"/>
              <a:ea typeface="Times New Roman"/>
              <a:cs typeface="Arial" panose="020B0604020202020204" pitchFamily="34" charset="0"/>
            </a:endParaRPr>
          </a:p>
        </p:txBody>
      </p:sp>
      <p:sp>
        <p:nvSpPr>
          <p:cNvPr id="2" name="Title 1"/>
          <p:cNvSpPr>
            <a:spLocks noGrp="1"/>
          </p:cNvSpPr>
          <p:nvPr>
            <p:ph type="title"/>
          </p:nvPr>
        </p:nvSpPr>
        <p:spPr/>
        <p:txBody>
          <a:bodyPr/>
          <a:lstStyle/>
          <a:p>
            <a:pPr lvl="0"/>
            <a:r>
              <a:rPr lang="en-US" dirty="0">
                <a:ea typeface="Times New Roman"/>
                <a:cs typeface="Arial" panose="020B0604020202020204" pitchFamily="34" charset="0"/>
                <a:sym typeface="Times New Roman"/>
              </a:rPr>
              <a:t>What is Management</a:t>
            </a:r>
            <a:r>
              <a:rPr lang="en-US" dirty="0" smtClean="0">
                <a:ea typeface="Times New Roman"/>
                <a:cs typeface="Arial" panose="020B0604020202020204" pitchFamily="34" charset="0"/>
                <a:sym typeface="Times New Roman"/>
              </a:rPr>
              <a:t>?</a:t>
            </a:r>
            <a:endParaRPr lang="en-GB" dirty="0"/>
          </a:p>
        </p:txBody>
      </p:sp>
    </p:spTree>
    <p:extLst>
      <p:ext uri="{BB962C8B-B14F-4D97-AF65-F5344CB8AC3E}">
        <p14:creationId xmlns:p14="http://schemas.microsoft.com/office/powerpoint/2010/main" val="112289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138" name="Google Shape;138;p28"/>
          <p:cNvSpPr txBox="1"/>
          <p:nvPr/>
        </p:nvSpPr>
        <p:spPr>
          <a:xfrm>
            <a:off x="3502650" y="1611766"/>
            <a:ext cx="5454300" cy="1155701"/>
          </a:xfrm>
          <a:prstGeom prst="rect">
            <a:avLst/>
          </a:prstGeom>
          <a:ln>
            <a:solidFill>
              <a:srgbClr val="D6F7F8"/>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36576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Prepares and implements the management plan</a:t>
            </a:r>
          </a:p>
          <a:p>
            <a:pPr marL="36576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Reports on </a:t>
            </a:r>
            <a:r>
              <a:rPr lang="hr-HR" sz="1600" dirty="0">
                <a:latin typeface="Arial" panose="020B0604020202020204" pitchFamily="34" charset="0"/>
                <a:ea typeface="Times New Roman"/>
                <a:cs typeface="Arial" panose="020B0604020202020204" pitchFamily="34" charset="0"/>
                <a:sym typeface="Times New Roman"/>
              </a:rPr>
              <a:t>the </a:t>
            </a:r>
            <a:r>
              <a:rPr lang="en-US" sz="1600" dirty="0">
                <a:latin typeface="Arial" panose="020B0604020202020204" pitchFamily="34" charset="0"/>
                <a:ea typeface="Times New Roman"/>
                <a:cs typeface="Arial" panose="020B0604020202020204" pitchFamily="34" charset="0"/>
                <a:sym typeface="Times New Roman"/>
              </a:rPr>
              <a:t>state of </a:t>
            </a:r>
            <a:r>
              <a:rPr lang="hr-HR" sz="1600" dirty="0">
                <a:latin typeface="Arial" panose="020B0604020202020204" pitchFamily="34" charset="0"/>
                <a:ea typeface="Times New Roman"/>
                <a:cs typeface="Arial" panose="020B0604020202020204" pitchFamily="34" charset="0"/>
                <a:sym typeface="Times New Roman"/>
              </a:rPr>
              <a:t>the conservation area</a:t>
            </a:r>
            <a:endParaRPr lang="en-US" sz="1600" dirty="0">
              <a:latin typeface="Arial" panose="020B0604020202020204" pitchFamily="34" charset="0"/>
              <a:ea typeface="Times New Roman"/>
              <a:cs typeface="Arial" panose="020B0604020202020204" pitchFamily="34" charset="0"/>
              <a:sym typeface="Times New Roman"/>
            </a:endParaRPr>
          </a:p>
          <a:p>
            <a:pPr marL="36576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Deals with emergencies</a:t>
            </a:r>
          </a:p>
          <a:p>
            <a:pPr marL="36576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Manages the financial resources</a:t>
            </a:r>
            <a:endParaRPr sz="1600" dirty="0">
              <a:latin typeface="Arial" panose="020B0604020202020204" pitchFamily="34" charset="0"/>
              <a:ea typeface="Times New Roman"/>
              <a:cs typeface="Arial" panose="020B0604020202020204" pitchFamily="34" charset="0"/>
              <a:sym typeface="Times New Roman"/>
            </a:endParaRPr>
          </a:p>
        </p:txBody>
      </p:sp>
      <p:sp>
        <p:nvSpPr>
          <p:cNvPr id="139" name="Google Shape;139;p28"/>
          <p:cNvSpPr txBox="1"/>
          <p:nvPr/>
        </p:nvSpPr>
        <p:spPr>
          <a:xfrm>
            <a:off x="3502650" y="905655"/>
            <a:ext cx="5454300" cy="62370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lnSpc>
                <a:spcPct val="115000"/>
              </a:lnSpc>
              <a:buNone/>
              <a:defRPr sz="1800">
                <a:solidFill>
                  <a:schemeClr val="dk1"/>
                </a:solidFill>
                <a:latin typeface="Arial" panose="020B0604020202020204" pitchFamily="34" charset="0"/>
                <a:ea typeface="Times New Roman"/>
                <a:cs typeface="Arial" panose="020B0604020202020204" pitchFamily="34" charset="0"/>
              </a:defRPr>
            </a:lvl1pPr>
          </a:lstStyle>
          <a:p>
            <a:r>
              <a:rPr lang="en" dirty="0">
                <a:sym typeface="Times New Roman"/>
              </a:rPr>
              <a:t>Management Authority</a:t>
            </a:r>
            <a:endParaRPr dirty="0">
              <a:sym typeface="Times New Roman"/>
            </a:endParaRPr>
          </a:p>
        </p:txBody>
      </p:sp>
      <p:sp>
        <p:nvSpPr>
          <p:cNvPr id="12" name="Google Shape;139;p28"/>
          <p:cNvSpPr txBox="1"/>
          <p:nvPr/>
        </p:nvSpPr>
        <p:spPr>
          <a:xfrm>
            <a:off x="3502650" y="2910477"/>
            <a:ext cx="5454300" cy="623700"/>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lnSpc>
                <a:spcPct val="115000"/>
              </a:lnSpc>
              <a:buNone/>
              <a:defRPr sz="1800">
                <a:solidFill>
                  <a:schemeClr val="dk1"/>
                </a:solidFill>
                <a:latin typeface="Arial" panose="020B0604020202020204" pitchFamily="34" charset="0"/>
                <a:ea typeface="Times New Roman"/>
                <a:cs typeface="Arial" panose="020B0604020202020204" pitchFamily="34" charset="0"/>
              </a:defRPr>
            </a:lvl1pPr>
          </a:lstStyle>
          <a:p>
            <a:r>
              <a:rPr lang="en" dirty="0">
                <a:sym typeface="Times New Roman"/>
              </a:rPr>
              <a:t>Management Plan</a:t>
            </a:r>
            <a:endParaRPr dirty="0">
              <a:sym typeface="Times New Roman"/>
            </a:endParaRPr>
          </a:p>
        </p:txBody>
      </p:sp>
      <p:sp>
        <p:nvSpPr>
          <p:cNvPr id="13" name="Google Shape;138;p28"/>
          <p:cNvSpPr txBox="1"/>
          <p:nvPr/>
        </p:nvSpPr>
        <p:spPr>
          <a:xfrm>
            <a:off x="3502650" y="3636838"/>
            <a:ext cx="5454300" cy="1441606"/>
          </a:xfrm>
          <a:prstGeom prst="rect">
            <a:avLst/>
          </a:prstGeom>
          <a:ln>
            <a:solidFill>
              <a:srgbClr val="D6F7F8"/>
            </a:solidFill>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365760" lvl="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Conservation objectives and threats</a:t>
            </a:r>
          </a:p>
          <a:p>
            <a:pPr marL="365760" lvl="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Actions and measures to be taken</a:t>
            </a:r>
          </a:p>
          <a:p>
            <a:pPr marL="365760" lvl="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Prohibited and permitted activities</a:t>
            </a:r>
          </a:p>
          <a:p>
            <a:pPr marL="365760" lvl="0" indent="-228600">
              <a:lnSpc>
                <a:spcPct val="115000"/>
              </a:lnSpc>
              <a:buClr>
                <a:schemeClr val="dk1"/>
              </a:buClr>
              <a:buSzPct val="120000"/>
              <a:buFont typeface="Arial" panose="020B0604020202020204" pitchFamily="34" charset="0"/>
              <a:buChar char="•"/>
            </a:pPr>
            <a:r>
              <a:rPr lang="en-US" sz="1600" dirty="0">
                <a:latin typeface="Arial" panose="020B0604020202020204" pitchFamily="34" charset="0"/>
                <a:ea typeface="Times New Roman"/>
                <a:cs typeface="Arial" panose="020B0604020202020204" pitchFamily="34" charset="0"/>
                <a:sym typeface="Times New Roman"/>
              </a:rPr>
              <a:t>Zones and boundaries</a:t>
            </a:r>
            <a:endParaRPr lang="hr-HR" sz="1600" dirty="0">
              <a:latin typeface="Arial" panose="020B0604020202020204" pitchFamily="34" charset="0"/>
              <a:ea typeface="Times New Roman"/>
              <a:cs typeface="Arial" panose="020B0604020202020204" pitchFamily="34" charset="0"/>
              <a:sym typeface="Times New Roman"/>
            </a:endParaRPr>
          </a:p>
          <a:p>
            <a:pPr marL="365760" lvl="0" indent="-228600">
              <a:lnSpc>
                <a:spcPct val="115000"/>
              </a:lnSpc>
              <a:buClr>
                <a:schemeClr val="dk1"/>
              </a:buClr>
              <a:buSzPct val="120000"/>
              <a:buFont typeface="Arial" panose="020B0604020202020204" pitchFamily="34" charset="0"/>
              <a:buChar char="•"/>
            </a:pPr>
            <a:r>
              <a:rPr lang="hr-HR" sz="1600" dirty="0">
                <a:latin typeface="Arial" panose="020B0604020202020204" pitchFamily="34" charset="0"/>
                <a:ea typeface="Times New Roman"/>
                <a:cs typeface="Arial" panose="020B0604020202020204" pitchFamily="34" charset="0"/>
                <a:sym typeface="Times New Roman"/>
              </a:rPr>
              <a:t>Sustainability</a:t>
            </a:r>
            <a:r>
              <a:rPr lang="en-US" sz="1600" dirty="0">
                <a:latin typeface="Arial" panose="020B0604020202020204" pitchFamily="34" charset="0"/>
                <a:ea typeface="Times New Roman"/>
                <a:cs typeface="Arial" panose="020B0604020202020204" pitchFamily="34" charset="0"/>
                <a:sym typeface="Times New Roman"/>
              </a:rPr>
              <a:t> and accountability</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1291" y="905655"/>
            <a:ext cx="2774391" cy="4178300"/>
          </a:xfrm>
          <a:prstGeom prst="rect">
            <a:avLst/>
          </a:prstGeom>
        </p:spPr>
      </p:pic>
      <p:sp>
        <p:nvSpPr>
          <p:cNvPr id="3" name="Title 2"/>
          <p:cNvSpPr>
            <a:spLocks noGrp="1"/>
          </p:cNvSpPr>
          <p:nvPr>
            <p:ph type="title"/>
          </p:nvPr>
        </p:nvSpPr>
        <p:spPr>
          <a:xfrm>
            <a:off x="1097281" y="233352"/>
            <a:ext cx="8046720" cy="461665"/>
          </a:xfrm>
        </p:spPr>
        <p:txBody>
          <a:bodyPr/>
          <a:lstStyle/>
          <a:p>
            <a:pPr lvl="0"/>
            <a:r>
              <a:rPr lang="en-GB" dirty="0">
                <a:ea typeface="Calibri"/>
                <a:cs typeface="Arial" panose="020B0604020202020204" pitchFamily="34" charset="0"/>
                <a:sym typeface="Times New Roman"/>
              </a:rPr>
              <a:t>What is Management</a:t>
            </a:r>
            <a:r>
              <a:rPr lang="en-GB" dirty="0" smtClean="0">
                <a:ea typeface="Calibri"/>
                <a:cs typeface="Arial" panose="020B0604020202020204" pitchFamily="34" charset="0"/>
                <a:sym typeface="Times New Roman"/>
              </a:rPr>
              <a:t>?</a:t>
            </a:r>
            <a:endParaRPr lang="en-GB" dirty="0"/>
          </a:p>
        </p:txBody>
      </p:sp>
    </p:spTree>
    <p:extLst>
      <p:ext uri="{BB962C8B-B14F-4D97-AF65-F5344CB8AC3E}">
        <p14:creationId xmlns:p14="http://schemas.microsoft.com/office/powerpoint/2010/main" val="3974198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200" y="76200"/>
            <a:ext cx="714375" cy="685800"/>
          </a:xfrm>
          <a:prstGeom prst="rect">
            <a:avLst/>
          </a:prstGeom>
          <a:noFill/>
          <a:ln>
            <a:noFill/>
          </a:ln>
        </p:spPr>
      </p:pic>
      <p:sp>
        <p:nvSpPr>
          <p:cNvPr id="129" name="Google Shape;129;p27"/>
          <p:cNvSpPr txBox="1"/>
          <p:nvPr/>
        </p:nvSpPr>
        <p:spPr>
          <a:xfrm>
            <a:off x="137925" y="862948"/>
            <a:ext cx="8815575" cy="1038029"/>
          </a:xfrm>
          <a:prstGeom prst="rect">
            <a:avLst/>
          </a:prstGeom>
          <a:solidFill>
            <a:srgbClr val="0096A4"/>
          </a:solidFill>
          <a:ln>
            <a:solidFill>
              <a:srgbClr val="0096A4"/>
            </a:solid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algn="ctr">
              <a:lnSpc>
                <a:spcPct val="115000"/>
              </a:lnSpc>
            </a:pPr>
            <a:endParaRPr lang="hr-HR" sz="1600" dirty="0" smtClean="0">
              <a:solidFill>
                <a:schemeClr val="bg1"/>
              </a:solidFill>
              <a:latin typeface="Arial" panose="020B0604020202020204" pitchFamily="34" charset="0"/>
              <a:ea typeface="Times New Roman"/>
              <a:cs typeface="Arial" panose="020B0604020202020204" pitchFamily="34" charset="0"/>
              <a:sym typeface="Times New Roman"/>
            </a:endParaRPr>
          </a:p>
          <a:p>
            <a:pPr algn="ctr">
              <a:lnSpc>
                <a:spcPct val="115000"/>
              </a:lnSpc>
            </a:pPr>
            <a:r>
              <a:rPr lang="en" sz="1600" dirty="0" smtClean="0">
                <a:solidFill>
                  <a:schemeClr val="bg1"/>
                </a:solidFill>
                <a:latin typeface="Arial" panose="020B0604020202020204" pitchFamily="34" charset="0"/>
                <a:ea typeface="Times New Roman"/>
                <a:cs typeface="Arial" panose="020B0604020202020204" pitchFamily="34" charset="0"/>
                <a:sym typeface="Times New Roman"/>
              </a:rPr>
              <a:t>Cooperative </a:t>
            </a:r>
            <a:r>
              <a:rPr lang="en" sz="1600" dirty="0">
                <a:solidFill>
                  <a:schemeClr val="bg1"/>
                </a:solidFill>
                <a:latin typeface="Arial" panose="020B0604020202020204" pitchFamily="34" charset="0"/>
                <a:ea typeface="Times New Roman"/>
                <a:cs typeface="Arial" panose="020B0604020202020204" pitchFamily="34" charset="0"/>
                <a:sym typeface="Times New Roman"/>
              </a:rPr>
              <a:t>management is taking action together to implement decisions and pulling together the available means to reach the agreed </a:t>
            </a:r>
            <a:r>
              <a:rPr lang="en" sz="1600" dirty="0" smtClean="0">
                <a:solidFill>
                  <a:schemeClr val="bg1"/>
                </a:solidFill>
                <a:latin typeface="Arial" panose="020B0604020202020204" pitchFamily="34" charset="0"/>
                <a:ea typeface="Times New Roman"/>
                <a:cs typeface="Arial" panose="020B0604020202020204" pitchFamily="34" charset="0"/>
                <a:sym typeface="Times New Roman"/>
              </a:rPr>
              <a:t>aim/results</a:t>
            </a:r>
            <a:r>
              <a:rPr lang="en-US" sz="1600" dirty="0">
                <a:solidFill>
                  <a:schemeClr val="bg1"/>
                </a:solidFill>
                <a:latin typeface="Arial" panose="020B0604020202020204" pitchFamily="34" charset="0"/>
                <a:ea typeface="Times New Roman"/>
                <a:cs typeface="Arial" panose="020B0604020202020204" pitchFamily="34" charset="0"/>
                <a:sym typeface="Times New Roman"/>
              </a:rPr>
              <a:t>.</a:t>
            </a:r>
            <a:endParaRPr lang="hr-HR" sz="1600" dirty="0" smtClean="0">
              <a:solidFill>
                <a:schemeClr val="bg1"/>
              </a:solidFill>
              <a:latin typeface="Arial" panose="020B0604020202020204" pitchFamily="34" charset="0"/>
              <a:ea typeface="Times New Roman"/>
              <a:cs typeface="Arial" panose="020B0604020202020204" pitchFamily="34" charset="0"/>
              <a:sym typeface="Times New Roman"/>
            </a:endParaRPr>
          </a:p>
          <a:p>
            <a:pPr algn="ctr">
              <a:lnSpc>
                <a:spcPct val="115000"/>
              </a:lnSpc>
            </a:pPr>
            <a:r>
              <a:rPr lang="en-GB" sz="1600" b="1" dirty="0">
                <a:solidFill>
                  <a:schemeClr val="bg1"/>
                </a:solidFill>
                <a:latin typeface="Arial" panose="020B0604020202020204" pitchFamily="34" charset="0"/>
                <a:ea typeface="Times New Roman"/>
                <a:cs typeface="Arial" panose="020B0604020202020204" pitchFamily="34" charset="0"/>
                <a:sym typeface="Times New Roman"/>
              </a:rPr>
              <a:t>I</a:t>
            </a:r>
            <a:r>
              <a:rPr lang="en-GB" sz="1600" b="1" dirty="0" smtClean="0">
                <a:solidFill>
                  <a:schemeClr val="bg1"/>
                </a:solidFill>
                <a:latin typeface="Arial" panose="020B0604020202020204" pitchFamily="34" charset="0"/>
                <a:ea typeface="Times New Roman"/>
                <a:cs typeface="Arial" panose="020B0604020202020204" pitchFamily="34" charset="0"/>
                <a:sym typeface="Times New Roman"/>
              </a:rPr>
              <a:t>n a transboundary context cooperative management involves international cooperation</a:t>
            </a:r>
          </a:p>
          <a:p>
            <a:pPr marL="0" lvl="0" indent="0" algn="ctr" rtl="0">
              <a:lnSpc>
                <a:spcPct val="115000"/>
              </a:lnSpc>
              <a:spcBef>
                <a:spcPts val="0"/>
              </a:spcBef>
              <a:spcAft>
                <a:spcPts val="0"/>
              </a:spcAft>
              <a:buNone/>
            </a:pPr>
            <a:endParaRPr sz="1600" b="1" dirty="0">
              <a:solidFill>
                <a:schemeClr val="bg1"/>
              </a:solidFill>
              <a:latin typeface="Arial" panose="020B0604020202020204" pitchFamily="34" charset="0"/>
              <a:ea typeface="Times New Roman"/>
              <a:cs typeface="Arial" panose="020B0604020202020204" pitchFamily="34" charset="0"/>
              <a:sym typeface="Times New Roman"/>
            </a:endParaRPr>
          </a:p>
        </p:txBody>
      </p:sp>
      <p:sp>
        <p:nvSpPr>
          <p:cNvPr id="130" name="Google Shape;130;p27"/>
          <p:cNvSpPr txBox="1"/>
          <p:nvPr/>
        </p:nvSpPr>
        <p:spPr>
          <a:xfrm>
            <a:off x="137924" y="2919046"/>
            <a:ext cx="4853175" cy="1986929"/>
          </a:xfrm>
          <a:prstGeom prst="rect">
            <a:avLst/>
          </a:prstGeom>
          <a:solidFill>
            <a:srgbClr val="FFFFFF">
              <a:alpha val="53730"/>
            </a:srgbClr>
          </a:solidFill>
          <a:ln w="952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365760" lvl="0" indent="-228600">
              <a:lnSpc>
                <a:spcPct val="115000"/>
              </a:lnSpc>
              <a:buClr>
                <a:schemeClr val="dk1"/>
              </a:buClr>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sym typeface="Times New Roman"/>
              </a:rPr>
              <a:t>Shared understanding of issues</a:t>
            </a:r>
          </a:p>
          <a:p>
            <a:pPr marL="365760" lvl="0" indent="-228600">
              <a:lnSpc>
                <a:spcPct val="115000"/>
              </a:lnSpc>
              <a:buClr>
                <a:schemeClr val="dk1"/>
              </a:buClr>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sym typeface="Times New Roman"/>
              </a:rPr>
              <a:t>Common vision</a:t>
            </a:r>
          </a:p>
          <a:p>
            <a:pPr marL="365760" lvl="0" indent="-228600">
              <a:lnSpc>
                <a:spcPct val="115000"/>
              </a:lnSpc>
              <a:buClr>
                <a:schemeClr val="dk1"/>
              </a:buClr>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sym typeface="Times New Roman"/>
              </a:rPr>
              <a:t>Agreed objectives</a:t>
            </a:r>
          </a:p>
          <a:p>
            <a:pPr marL="365760" lvl="0" indent="-228600">
              <a:lnSpc>
                <a:spcPct val="115000"/>
              </a:lnSpc>
              <a:buClr>
                <a:schemeClr val="dk1"/>
              </a:buClr>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sym typeface="Times New Roman"/>
              </a:rPr>
              <a:t>Means of implementation </a:t>
            </a:r>
          </a:p>
          <a:p>
            <a:pPr marL="365760" lvl="0" indent="-228600">
              <a:lnSpc>
                <a:spcPct val="115000"/>
              </a:lnSpc>
              <a:buClr>
                <a:schemeClr val="dk1"/>
              </a:buClr>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sym typeface="Times New Roman"/>
              </a:rPr>
              <a:t>Incorporation of different sectors </a:t>
            </a:r>
          </a:p>
          <a:p>
            <a:pPr marL="365760" lvl="0" indent="-228600">
              <a:lnSpc>
                <a:spcPct val="115000"/>
              </a:lnSpc>
              <a:buClr>
                <a:schemeClr val="dk1"/>
              </a:buClr>
              <a:buSzPct val="120000"/>
              <a:buFont typeface="Arial" panose="020B0604020202020204" pitchFamily="34" charset="0"/>
              <a:buChar char="•"/>
            </a:pPr>
            <a:r>
              <a:rPr lang="en-GB" sz="1600" dirty="0">
                <a:solidFill>
                  <a:schemeClr val="dk1"/>
                </a:solidFill>
                <a:latin typeface="Arial" panose="020B0604020202020204" pitchFamily="34" charset="0"/>
                <a:ea typeface="Times New Roman"/>
                <a:cs typeface="Arial" panose="020B0604020202020204" pitchFamily="34" charset="0"/>
                <a:sym typeface="Times New Roman"/>
              </a:rPr>
              <a:t>Participation of relevant stakeholders </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7950" y="2098275"/>
            <a:ext cx="3733800" cy="2800350"/>
          </a:xfrm>
          <a:prstGeom prst="rect">
            <a:avLst/>
          </a:prstGeom>
        </p:spPr>
      </p:pic>
      <p:sp>
        <p:nvSpPr>
          <p:cNvPr id="7" name="Google Shape;139;p28"/>
          <p:cNvSpPr txBox="1"/>
          <p:nvPr/>
        </p:nvSpPr>
        <p:spPr>
          <a:xfrm>
            <a:off x="137924" y="2093109"/>
            <a:ext cx="4853175" cy="633805"/>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lnSpc>
                <a:spcPct val="115000"/>
              </a:lnSpc>
              <a:buNone/>
              <a:defRPr sz="1800">
                <a:solidFill>
                  <a:schemeClr val="dk1"/>
                </a:solidFill>
                <a:latin typeface="Arial" panose="020B0604020202020204" pitchFamily="34" charset="0"/>
                <a:ea typeface="Times New Roman"/>
                <a:cs typeface="Arial" panose="020B0604020202020204" pitchFamily="34" charset="0"/>
              </a:defRPr>
            </a:lvl1pPr>
          </a:lstStyle>
          <a:p>
            <a:r>
              <a:rPr lang="en-GB" dirty="0">
                <a:sym typeface="Times New Roman"/>
              </a:rPr>
              <a:t>Cooperative </a:t>
            </a:r>
            <a:r>
              <a:rPr lang="en-GB">
                <a:sym typeface="Times New Roman"/>
              </a:rPr>
              <a:t>Management </a:t>
            </a:r>
            <a:r>
              <a:rPr lang="en-GB" smtClean="0">
                <a:sym typeface="Times New Roman"/>
              </a:rPr>
              <a:t>Requires: </a:t>
            </a:r>
            <a:endParaRPr lang="en-GB" dirty="0">
              <a:sym typeface="Times New Roman"/>
            </a:endParaRPr>
          </a:p>
        </p:txBody>
      </p:sp>
      <p:sp>
        <p:nvSpPr>
          <p:cNvPr id="2" name="Title 1"/>
          <p:cNvSpPr>
            <a:spLocks noGrp="1"/>
          </p:cNvSpPr>
          <p:nvPr>
            <p:ph type="title"/>
          </p:nvPr>
        </p:nvSpPr>
        <p:spPr>
          <a:xfrm>
            <a:off x="1097281" y="233352"/>
            <a:ext cx="8046720" cy="461665"/>
          </a:xfrm>
        </p:spPr>
        <p:txBody>
          <a:bodyPr/>
          <a:lstStyle/>
          <a:p>
            <a:pPr lvl="0"/>
            <a:r>
              <a:rPr lang="en-GB" dirty="0">
                <a:ea typeface="Times New Roman"/>
                <a:cs typeface="Arial" panose="020B0604020202020204" pitchFamily="34" charset="0"/>
                <a:sym typeface="Times New Roman"/>
              </a:rPr>
              <a:t>What is Cooperative Management</a:t>
            </a:r>
            <a:r>
              <a:rPr lang="en-GB" dirty="0" smtClean="0">
                <a:ea typeface="Times New Roman"/>
                <a:cs typeface="Arial" panose="020B0604020202020204" pitchFamily="34" charset="0"/>
                <a:sym typeface="Times New Roman"/>
              </a:rPr>
              <a:t>?</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5" name="Google Shape;85;p15"/>
          <p:cNvSpPr txBox="1"/>
          <p:nvPr/>
        </p:nvSpPr>
        <p:spPr>
          <a:xfrm>
            <a:off x="96275" y="2091554"/>
            <a:ext cx="2192362" cy="866249"/>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lnSpc>
                <a:spcPct val="90000"/>
              </a:lnSpc>
              <a:spcBef>
                <a:spcPts val="640"/>
              </a:spcBef>
              <a:buNone/>
              <a:defRPr sz="2200">
                <a:solidFill>
                  <a:schemeClr val="lt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0"/>
              </a:spcBef>
            </a:pPr>
            <a:r>
              <a:rPr lang="en" sz="1800" dirty="0">
                <a:solidFill>
                  <a:schemeClr val="bg1"/>
                </a:solidFill>
                <a:latin typeface="Arial" panose="020B0604020202020204" pitchFamily="34" charset="0"/>
                <a:cs typeface="Arial" panose="020B0604020202020204" pitchFamily="34" charset="0"/>
                <a:sym typeface="Times New Roman"/>
              </a:rPr>
              <a:t>Communication </a:t>
            </a:r>
            <a:r>
              <a:rPr lang="hr-HR" sz="1800" dirty="0" smtClean="0">
                <a:solidFill>
                  <a:schemeClr val="bg1"/>
                </a:solidFill>
                <a:latin typeface="Arial" panose="020B0604020202020204" pitchFamily="34" charset="0"/>
                <a:cs typeface="Arial" panose="020B0604020202020204" pitchFamily="34" charset="0"/>
                <a:sym typeface="Times New Roman"/>
              </a:rPr>
              <a:t>or</a:t>
            </a:r>
            <a:r>
              <a:rPr lang="en" sz="1800" dirty="0" smtClean="0">
                <a:solidFill>
                  <a:schemeClr val="bg1"/>
                </a:solidFill>
                <a:latin typeface="Arial" panose="020B0604020202020204" pitchFamily="34" charset="0"/>
                <a:cs typeface="Arial" panose="020B0604020202020204" pitchFamily="34" charset="0"/>
                <a:sym typeface="Times New Roman"/>
              </a:rPr>
              <a:t> </a:t>
            </a:r>
            <a:r>
              <a:rPr lang="en" sz="1800" dirty="0">
                <a:solidFill>
                  <a:schemeClr val="bg1"/>
                </a:solidFill>
                <a:latin typeface="Arial" panose="020B0604020202020204" pitchFamily="34" charset="0"/>
                <a:cs typeface="Arial" panose="020B0604020202020204" pitchFamily="34" charset="0"/>
                <a:sym typeface="Times New Roman"/>
              </a:rPr>
              <a:t>Information </a:t>
            </a:r>
            <a:r>
              <a:rPr lang="hr-HR" sz="1800" dirty="0" smtClean="0">
                <a:solidFill>
                  <a:schemeClr val="bg1"/>
                </a:solidFill>
                <a:latin typeface="Arial" panose="020B0604020202020204" pitchFamily="34" charset="0"/>
                <a:cs typeface="Arial" panose="020B0604020202020204" pitchFamily="34" charset="0"/>
                <a:sym typeface="Times New Roman"/>
              </a:rPr>
              <a:t>s</a:t>
            </a:r>
            <a:r>
              <a:rPr lang="en" sz="1800" dirty="0" smtClean="0">
                <a:solidFill>
                  <a:schemeClr val="bg1"/>
                </a:solidFill>
                <a:latin typeface="Arial" panose="020B0604020202020204" pitchFamily="34" charset="0"/>
                <a:cs typeface="Arial" panose="020B0604020202020204" pitchFamily="34" charset="0"/>
                <a:sym typeface="Times New Roman"/>
              </a:rPr>
              <a:t>haring </a:t>
            </a:r>
            <a:endParaRPr sz="1800" dirty="0">
              <a:solidFill>
                <a:schemeClr val="bg1"/>
              </a:solidFill>
              <a:latin typeface="Arial" panose="020B0604020202020204" pitchFamily="34" charset="0"/>
              <a:cs typeface="Arial" panose="020B0604020202020204" pitchFamily="34" charset="0"/>
              <a:sym typeface="Times New Roman"/>
            </a:endParaRPr>
          </a:p>
        </p:txBody>
      </p:sp>
      <p:sp>
        <p:nvSpPr>
          <p:cNvPr id="86" name="Google Shape;86;p15"/>
          <p:cNvSpPr txBox="1"/>
          <p:nvPr/>
        </p:nvSpPr>
        <p:spPr>
          <a:xfrm>
            <a:off x="2375836" y="2095702"/>
            <a:ext cx="2074985" cy="870263"/>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1800">
                <a:solidFill>
                  <a:schemeClr val="bg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0"/>
              </a:spcBef>
            </a:pPr>
            <a:r>
              <a:rPr lang="en" dirty="0">
                <a:latin typeface="Arial" panose="020B0604020202020204" pitchFamily="34" charset="0"/>
                <a:cs typeface="Arial" panose="020B0604020202020204" pitchFamily="34" charset="0"/>
                <a:sym typeface="Times New Roman"/>
              </a:rPr>
              <a:t>Consultation</a:t>
            </a:r>
            <a:endParaRPr dirty="0">
              <a:latin typeface="Arial" panose="020B0604020202020204" pitchFamily="34" charset="0"/>
              <a:cs typeface="Arial" panose="020B0604020202020204" pitchFamily="34" charset="0"/>
              <a:sym typeface="Times New Roman"/>
            </a:endParaRPr>
          </a:p>
        </p:txBody>
      </p:sp>
      <p:sp>
        <p:nvSpPr>
          <p:cNvPr id="87" name="Google Shape;87;p15"/>
          <p:cNvSpPr txBox="1"/>
          <p:nvPr/>
        </p:nvSpPr>
        <p:spPr>
          <a:xfrm>
            <a:off x="4538020" y="2114467"/>
            <a:ext cx="2074985" cy="844694"/>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1800">
                <a:solidFill>
                  <a:schemeClr val="bg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0"/>
              </a:spcBef>
            </a:pPr>
            <a:r>
              <a:rPr lang="en" dirty="0">
                <a:latin typeface="Arial" panose="020B0604020202020204" pitchFamily="34" charset="0"/>
                <a:cs typeface="Arial" panose="020B0604020202020204" pitchFamily="34" charset="0"/>
                <a:sym typeface="Times New Roman"/>
              </a:rPr>
              <a:t>Coordinated </a:t>
            </a:r>
            <a:r>
              <a:rPr lang="hr-HR" dirty="0" smtClean="0">
                <a:latin typeface="Arial" panose="020B0604020202020204" pitchFamily="34" charset="0"/>
                <a:cs typeface="Arial" panose="020B0604020202020204" pitchFamily="34" charset="0"/>
                <a:sym typeface="Times New Roman"/>
              </a:rPr>
              <a:t>a</a:t>
            </a:r>
            <a:r>
              <a:rPr lang="en" dirty="0" smtClean="0">
                <a:latin typeface="Arial" panose="020B0604020202020204" pitchFamily="34" charset="0"/>
                <a:cs typeface="Arial" panose="020B0604020202020204" pitchFamily="34" charset="0"/>
                <a:sym typeface="Times New Roman"/>
              </a:rPr>
              <a:t>ction</a:t>
            </a:r>
            <a:endParaRPr dirty="0">
              <a:latin typeface="Arial" panose="020B0604020202020204" pitchFamily="34" charset="0"/>
              <a:cs typeface="Arial" panose="020B0604020202020204" pitchFamily="34" charset="0"/>
              <a:sym typeface="Times New Roman"/>
            </a:endParaRPr>
          </a:p>
        </p:txBody>
      </p:sp>
      <p:sp>
        <p:nvSpPr>
          <p:cNvPr id="88" name="Google Shape;88;p15"/>
          <p:cNvSpPr txBox="1"/>
          <p:nvPr/>
        </p:nvSpPr>
        <p:spPr>
          <a:xfrm>
            <a:off x="6768963" y="2088608"/>
            <a:ext cx="2192362" cy="870263"/>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1800">
                <a:solidFill>
                  <a:schemeClr val="bg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0"/>
              </a:spcBef>
            </a:pPr>
            <a:r>
              <a:rPr lang="en" dirty="0">
                <a:latin typeface="Arial" panose="020B0604020202020204" pitchFamily="34" charset="0"/>
                <a:cs typeface="Arial" panose="020B0604020202020204" pitchFamily="34" charset="0"/>
                <a:sym typeface="Times New Roman"/>
              </a:rPr>
              <a:t>Joint </a:t>
            </a:r>
            <a:r>
              <a:rPr lang="hr-HR" dirty="0" smtClean="0">
                <a:latin typeface="Arial" panose="020B0604020202020204" pitchFamily="34" charset="0"/>
                <a:cs typeface="Arial" panose="020B0604020202020204" pitchFamily="34" charset="0"/>
                <a:sym typeface="Times New Roman"/>
              </a:rPr>
              <a:t>i</a:t>
            </a:r>
            <a:r>
              <a:rPr lang="en" dirty="0" smtClean="0">
                <a:latin typeface="Arial" panose="020B0604020202020204" pitchFamily="34" charset="0"/>
                <a:cs typeface="Arial" panose="020B0604020202020204" pitchFamily="34" charset="0"/>
                <a:sym typeface="Times New Roman"/>
              </a:rPr>
              <a:t>mplementation</a:t>
            </a:r>
            <a:r>
              <a:rPr lang="hr-HR" dirty="0" smtClean="0">
                <a:latin typeface="Arial" panose="020B0604020202020204" pitchFamily="34" charset="0"/>
                <a:cs typeface="Arial" panose="020B0604020202020204" pitchFamily="34" charset="0"/>
                <a:sym typeface="Times New Roman"/>
              </a:rPr>
              <a:t> of decisions</a:t>
            </a:r>
            <a:endParaRPr dirty="0">
              <a:latin typeface="Arial" panose="020B0604020202020204" pitchFamily="34" charset="0"/>
              <a:cs typeface="Arial" panose="020B0604020202020204" pitchFamily="34" charset="0"/>
              <a:sym typeface="Times New Roman"/>
            </a:endParaRPr>
          </a:p>
        </p:txBody>
      </p:sp>
      <p:sp>
        <p:nvSpPr>
          <p:cNvPr id="89" name="Google Shape;89;p15"/>
          <p:cNvSpPr txBox="1"/>
          <p:nvPr/>
        </p:nvSpPr>
        <p:spPr>
          <a:xfrm>
            <a:off x="96275" y="1313204"/>
            <a:ext cx="8874126" cy="685800"/>
          </a:xfrm>
          <a:prstGeom prst="rect">
            <a:avLst/>
          </a:prstGeom>
          <a:solidFill>
            <a:srgbClr val="0096A4">
              <a:alpha val="85098"/>
            </a:srgbClr>
          </a:solidFill>
          <a:ln>
            <a:solidFill>
              <a:srgbClr val="0096A4"/>
            </a:solidFill>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SzPts val="1100"/>
              <a:buNone/>
              <a:defRPr sz="2400">
                <a:solidFill>
                  <a:schemeClr val="lt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 sz="2200" b="1" dirty="0">
                <a:latin typeface="Arial" panose="020B0604020202020204" pitchFamily="34" charset="0"/>
                <a:cs typeface="Arial" panose="020B0604020202020204" pitchFamily="34" charset="0"/>
                <a:sym typeface="Times New Roman"/>
              </a:rPr>
              <a:t>Models of Cooperation</a:t>
            </a:r>
            <a:endParaRPr sz="2200" b="1" dirty="0">
              <a:latin typeface="Arial" panose="020B0604020202020204" pitchFamily="34" charset="0"/>
              <a:cs typeface="Arial" panose="020B0604020202020204" pitchFamily="34" charset="0"/>
              <a:sym typeface="Times New Roman"/>
            </a:endParaRPr>
          </a:p>
        </p:txBody>
      </p:sp>
      <p:sp>
        <p:nvSpPr>
          <p:cNvPr id="22" name="Google Shape;86;p15"/>
          <p:cNvSpPr txBox="1"/>
          <p:nvPr/>
        </p:nvSpPr>
        <p:spPr>
          <a:xfrm>
            <a:off x="4531898" y="3795655"/>
            <a:ext cx="4437063" cy="638646"/>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indent="0" algn="ctr">
              <a:lnSpc>
                <a:spcPct val="90000"/>
              </a:lnSpc>
              <a:spcBef>
                <a:spcPts val="640"/>
              </a:spcBef>
              <a:buNone/>
              <a:defRPr sz="1800">
                <a:solidFill>
                  <a:schemeClr val="bg1"/>
                </a:solidFill>
                <a:latin typeface="Times New Roman"/>
                <a:ea typeface="Times New Roman"/>
                <a:cs typeface="Times New Roman"/>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0"/>
              </a:spcBef>
            </a:pPr>
            <a:r>
              <a:rPr lang="hr-HR" dirty="0" smtClean="0">
                <a:latin typeface="Arial" panose="020B0604020202020204" pitchFamily="34" charset="0"/>
                <a:cs typeface="Arial" panose="020B0604020202020204" pitchFamily="34" charset="0"/>
                <a:sym typeface="Times New Roman"/>
              </a:rPr>
              <a:t>Cooperative management</a:t>
            </a:r>
            <a:endParaRPr dirty="0">
              <a:latin typeface="Arial" panose="020B0604020202020204" pitchFamily="34" charset="0"/>
              <a:cs typeface="Arial" panose="020B0604020202020204" pitchFamily="34" charset="0"/>
              <a:sym typeface="Times New Roman"/>
            </a:endParaRPr>
          </a:p>
        </p:txBody>
      </p:sp>
      <p:sp>
        <p:nvSpPr>
          <p:cNvPr id="6" name="Title 5"/>
          <p:cNvSpPr>
            <a:spLocks noGrp="1"/>
          </p:cNvSpPr>
          <p:nvPr>
            <p:ph type="title"/>
          </p:nvPr>
        </p:nvSpPr>
        <p:spPr>
          <a:xfrm>
            <a:off x="1097281" y="171797"/>
            <a:ext cx="8046720" cy="461665"/>
          </a:xfrm>
        </p:spPr>
        <p:txBody>
          <a:bodyPr/>
          <a:lstStyle/>
          <a:p>
            <a:pPr lvl="0"/>
            <a:r>
              <a:rPr lang="en-GB" sz="2400" dirty="0" smtClean="0">
                <a:sym typeface="Times New Roman"/>
              </a:rPr>
              <a:t>Models of Cooperation and Cooperative Management</a:t>
            </a:r>
            <a:endParaRPr lang="en-GB" sz="2400" dirty="0"/>
          </a:p>
        </p:txBody>
      </p:sp>
      <p:sp>
        <p:nvSpPr>
          <p:cNvPr id="8" name="Down Arrow 7"/>
          <p:cNvSpPr/>
          <p:nvPr/>
        </p:nvSpPr>
        <p:spPr>
          <a:xfrm>
            <a:off x="5272267" y="3107384"/>
            <a:ext cx="606490" cy="569167"/>
          </a:xfrm>
          <a:prstGeom prst="downArrow">
            <a:avLst/>
          </a:prstGeom>
          <a:solidFill>
            <a:srgbClr val="0096A4">
              <a:alpha val="5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7561899" y="3078265"/>
            <a:ext cx="606490" cy="569167"/>
          </a:xfrm>
          <a:prstGeom prst="downArrow">
            <a:avLst/>
          </a:prstGeom>
          <a:solidFill>
            <a:srgbClr val="0096A4">
              <a:alpha val="50196"/>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247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27"/>
          <p:cNvSpPr txBox="1"/>
          <p:nvPr/>
        </p:nvSpPr>
        <p:spPr>
          <a:xfrm>
            <a:off x="240000" y="1097751"/>
            <a:ext cx="8664000" cy="851400"/>
          </a:xfrm>
          <a:prstGeom prst="rect">
            <a:avLst/>
          </a:prstGeom>
          <a:solidFill>
            <a:srgbClr val="0096A4"/>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Cooperative management</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 is guided by key principles and approaches agreed on by the </a:t>
            </a:r>
            <a:r>
              <a:rPr lang="hr-HR" sz="1800" dirty="0" smtClean="0">
                <a:solidFill>
                  <a:schemeClr val="dk1"/>
                </a:solidFill>
                <a:latin typeface="Arial" panose="020B0604020202020204" pitchFamily="34" charset="0"/>
                <a:ea typeface="Times New Roman"/>
                <a:cs typeface="Arial" panose="020B0604020202020204" pitchFamily="34" charset="0"/>
                <a:sym typeface="Times New Roman"/>
              </a:rPr>
              <a:t>relevant </a:t>
            </a:r>
            <a:r>
              <a:rPr lang="en" sz="1800" dirty="0" smtClean="0">
                <a:solidFill>
                  <a:schemeClr val="dk1"/>
                </a:solidFill>
                <a:latin typeface="Arial" panose="020B0604020202020204" pitchFamily="34" charset="0"/>
                <a:ea typeface="Times New Roman"/>
                <a:cs typeface="Arial" panose="020B0604020202020204" pitchFamily="34" charset="0"/>
                <a:sym typeface="Times New Roman"/>
              </a:rPr>
              <a:t>stakeholders</a:t>
            </a:r>
            <a:endParaRPr sz="1800" b="1" dirty="0">
              <a:solidFill>
                <a:schemeClr val="dk1"/>
              </a:solidFill>
              <a:latin typeface="Arial" panose="020B0604020202020204" pitchFamily="34" charset="0"/>
              <a:ea typeface="Times New Roman"/>
              <a:cs typeface="Arial" panose="020B0604020202020204" pitchFamily="34" charset="0"/>
              <a:sym typeface="Times New Roman"/>
            </a:endParaRPr>
          </a:p>
        </p:txBody>
      </p:sp>
      <p:sp>
        <p:nvSpPr>
          <p:cNvPr id="130" name="Google Shape;130;p27"/>
          <p:cNvSpPr txBox="1"/>
          <p:nvPr/>
        </p:nvSpPr>
        <p:spPr>
          <a:xfrm>
            <a:off x="240000" y="2890157"/>
            <a:ext cx="4250720" cy="2010884"/>
          </a:xfrm>
          <a:prstGeom prst="rect">
            <a:avLst/>
          </a:prstGeom>
          <a:solidFill>
            <a:srgbClr val="FFFFFF">
              <a:alpha val="53730"/>
            </a:srgbClr>
          </a:solidFill>
          <a:ln w="9525" cap="flat" cmpd="sng">
            <a:solidFill>
              <a:srgbClr val="0096A4"/>
            </a:solidFill>
            <a:prstDash val="solid"/>
            <a:round/>
            <a:headEnd type="none" w="sm" len="sm"/>
            <a:tailEnd type="none" w="sm" len="sm"/>
          </a:ln>
        </p:spPr>
        <p:txBody>
          <a:bodyPr spcFirstLastPara="1" wrap="square" lIns="91425" tIns="91425" rIns="91425" bIns="91425" anchor="ctr" anchorCtr="0">
            <a:noAutofit/>
          </a:bodyPr>
          <a:lstStyle/>
          <a:p>
            <a:pPr marL="365760" lvl="0" indent="-228600">
              <a:lnSpc>
                <a:spcPct val="115000"/>
              </a:lnSpc>
              <a:buClr>
                <a:schemeClr val="dk1"/>
              </a:buClr>
              <a:buSzPct val="120000"/>
              <a:buFont typeface="Arial" panose="020B0604020202020204" pitchFamily="34" charset="0"/>
              <a:buChar char="•"/>
            </a:pPr>
            <a:r>
              <a:rPr lang="en-GB" sz="1800" dirty="0" smtClean="0">
                <a:solidFill>
                  <a:schemeClr val="dk1"/>
                </a:solidFill>
                <a:latin typeface="Arial" panose="020B0604020202020204" pitchFamily="34" charset="0"/>
                <a:ea typeface="Times New Roman"/>
                <a:cs typeface="Arial" panose="020B0604020202020204" pitchFamily="34" charset="0"/>
                <a:sym typeface="Times New Roman"/>
              </a:rPr>
              <a:t>Ecosystem approach</a:t>
            </a:r>
          </a:p>
          <a:p>
            <a:pPr marL="365760" lvl="0" indent="-228600">
              <a:lnSpc>
                <a:spcPct val="115000"/>
              </a:lnSpc>
              <a:buClr>
                <a:schemeClr val="dk1"/>
              </a:buClr>
              <a:buSzPct val="120000"/>
              <a:buFont typeface="Arial" panose="020B0604020202020204" pitchFamily="34" charset="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Precautionary approach</a:t>
            </a:r>
          </a:p>
          <a:p>
            <a:pPr marL="365760" lvl="0" indent="-228600">
              <a:lnSpc>
                <a:spcPct val="115000"/>
              </a:lnSpc>
              <a:buClr>
                <a:schemeClr val="dk1"/>
              </a:buClr>
              <a:buSzPct val="120000"/>
              <a:buFont typeface="Arial" panose="020B0604020202020204" pitchFamily="34" charset="0"/>
              <a:buChar char="•"/>
            </a:pPr>
            <a:r>
              <a:rPr lang="en-US" sz="1800" dirty="0" smtClean="0">
                <a:solidFill>
                  <a:schemeClr val="dk1"/>
                </a:solidFill>
                <a:latin typeface="Arial" panose="020B0604020202020204" pitchFamily="34" charset="0"/>
                <a:ea typeface="Times New Roman"/>
                <a:cs typeface="Arial" panose="020B0604020202020204" pitchFamily="34" charset="0"/>
                <a:sym typeface="Times New Roman"/>
              </a:rPr>
              <a:t>Sustainability</a:t>
            </a:r>
            <a:endParaRPr lang="en-GB" sz="1800" dirty="0" smtClean="0">
              <a:solidFill>
                <a:schemeClr val="dk1"/>
              </a:solidFill>
              <a:latin typeface="Arial" panose="020B0604020202020204" pitchFamily="34" charset="0"/>
              <a:ea typeface="Times New Roman"/>
              <a:cs typeface="Arial" panose="020B0604020202020204" pitchFamily="34" charset="0"/>
              <a:sym typeface="Times New Roman"/>
            </a:endParaRPr>
          </a:p>
          <a:p>
            <a:pPr marL="365760" lvl="0" indent="-228600">
              <a:lnSpc>
                <a:spcPct val="115000"/>
              </a:lnSpc>
              <a:buClr>
                <a:schemeClr val="dk1"/>
              </a:buClr>
              <a:buSzPct val="120000"/>
              <a:buFont typeface="Arial" panose="020B0604020202020204" pitchFamily="34" charset="0"/>
              <a:buChar char="•"/>
            </a:pPr>
            <a:r>
              <a:rPr lang="en-GB" sz="1800" dirty="0" smtClean="0">
                <a:solidFill>
                  <a:schemeClr val="dk1"/>
                </a:solidFill>
                <a:latin typeface="Arial" panose="020B0604020202020204" pitchFamily="34" charset="0"/>
                <a:ea typeface="Times New Roman"/>
                <a:cs typeface="Arial" panose="020B0604020202020204" pitchFamily="34" charset="0"/>
                <a:sym typeface="Times New Roman"/>
              </a:rPr>
              <a:t>Adaptive management</a:t>
            </a:r>
            <a:endParaRPr lang="en-GB" sz="1800" dirty="0">
              <a:solidFill>
                <a:schemeClr val="dk1"/>
              </a:solidFill>
              <a:latin typeface="Arial" panose="020B0604020202020204" pitchFamily="34" charset="0"/>
              <a:ea typeface="Times New Roman"/>
              <a:cs typeface="Arial" panose="020B0604020202020204" pitchFamily="34" charset="0"/>
              <a:sym typeface="Times New Roman"/>
            </a:endParaRPr>
          </a:p>
          <a:p>
            <a:pPr marL="365760" lvl="0" indent="-228600">
              <a:lnSpc>
                <a:spcPct val="115000"/>
              </a:lnSpc>
              <a:buClr>
                <a:schemeClr val="dk1"/>
              </a:buClr>
              <a:buSzPct val="120000"/>
              <a:buFont typeface="Arial" panose="020B0604020202020204" pitchFamily="34" charset="0"/>
              <a:buChar char="•"/>
            </a:pPr>
            <a:r>
              <a:rPr lang="en-GB" sz="1800" dirty="0" smtClean="0">
                <a:solidFill>
                  <a:schemeClr val="dk1"/>
                </a:solidFill>
                <a:latin typeface="Arial" panose="020B0604020202020204" pitchFamily="34" charset="0"/>
                <a:ea typeface="Times New Roman"/>
                <a:cs typeface="Arial" panose="020B0604020202020204" pitchFamily="34" charset="0"/>
                <a:sym typeface="Times New Roman"/>
              </a:rPr>
              <a:t>Good governance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4561" y="2098274"/>
            <a:ext cx="4118186" cy="2802768"/>
          </a:xfrm>
          <a:prstGeom prst="rect">
            <a:avLst/>
          </a:prstGeom>
        </p:spPr>
      </p:pic>
      <p:sp>
        <p:nvSpPr>
          <p:cNvPr id="7" name="Google Shape;139;p28"/>
          <p:cNvSpPr txBox="1"/>
          <p:nvPr/>
        </p:nvSpPr>
        <p:spPr>
          <a:xfrm>
            <a:off x="240000" y="2107229"/>
            <a:ext cx="4250721" cy="633805"/>
          </a:xfrm>
          <a:prstGeom prst="rect">
            <a:avLst/>
          </a:prstGeom>
          <a:solidFill>
            <a:srgbClr val="0096A4">
              <a:alpha val="50196"/>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a:lnSpc>
                <a:spcPct val="115000"/>
              </a:lnSpc>
              <a:buNone/>
              <a:defRPr sz="1800">
                <a:solidFill>
                  <a:schemeClr val="dk1"/>
                </a:solidFill>
                <a:latin typeface="Arial" panose="020B0604020202020204" pitchFamily="34" charset="0"/>
                <a:ea typeface="Times New Roman"/>
                <a:cs typeface="Arial" panose="020B0604020202020204" pitchFamily="34" charset="0"/>
              </a:defRPr>
            </a:lvl1pPr>
          </a:lstStyle>
          <a:p>
            <a:r>
              <a:rPr lang="en-US" dirty="0">
                <a:sym typeface="Times New Roman"/>
              </a:rPr>
              <a:t>Key P</a:t>
            </a:r>
            <a:r>
              <a:rPr lang="en-US" dirty="0" smtClean="0">
                <a:sym typeface="Times New Roman"/>
              </a:rPr>
              <a:t>rinciples</a:t>
            </a:r>
            <a:endParaRPr lang="en-US" dirty="0">
              <a:sym typeface="Times New Roman"/>
            </a:endParaRPr>
          </a:p>
        </p:txBody>
      </p:sp>
      <p:sp>
        <p:nvSpPr>
          <p:cNvPr id="2" name="Title 1"/>
          <p:cNvSpPr>
            <a:spLocks noGrp="1"/>
          </p:cNvSpPr>
          <p:nvPr>
            <p:ph type="title"/>
          </p:nvPr>
        </p:nvSpPr>
        <p:spPr>
          <a:xfrm>
            <a:off x="1097281" y="233352"/>
            <a:ext cx="8046720" cy="461665"/>
          </a:xfrm>
        </p:spPr>
        <p:txBody>
          <a:bodyPr/>
          <a:lstStyle/>
          <a:p>
            <a:pPr lvl="0"/>
            <a:r>
              <a:rPr lang="en-US" dirty="0">
                <a:ea typeface="Times New Roman"/>
                <a:cs typeface="Arial" panose="020B0604020202020204" pitchFamily="34" charset="0"/>
                <a:sym typeface="Times New Roman"/>
              </a:rPr>
              <a:t>Principles of Cooperative </a:t>
            </a:r>
            <a:r>
              <a:rPr lang="en-US" dirty="0" smtClean="0">
                <a:ea typeface="Times New Roman"/>
                <a:cs typeface="Arial" panose="020B0604020202020204" pitchFamily="34" charset="0"/>
                <a:sym typeface="Times New Roman"/>
              </a:rPr>
              <a:t>Management</a:t>
            </a:r>
            <a:endParaRPr lang="en-GB" dirty="0"/>
          </a:p>
        </p:txBody>
      </p:sp>
    </p:spTree>
    <p:extLst>
      <p:ext uri="{BB962C8B-B14F-4D97-AF65-F5344CB8AC3E}">
        <p14:creationId xmlns:p14="http://schemas.microsoft.com/office/powerpoint/2010/main" val="4057068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TotalTime>
  <Words>3311</Words>
  <Application>Microsoft Macintosh PowerPoint</Application>
  <PresentationFormat>On-screen Show (16:9)</PresentationFormat>
  <Paragraphs>353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Candara</vt:lpstr>
      <vt:lpstr>Times New Roman</vt:lpstr>
      <vt:lpstr>Arial</vt:lpstr>
      <vt:lpstr>Custom Design</vt:lpstr>
      <vt:lpstr>Transboundary Conservation Areas</vt:lpstr>
      <vt:lpstr>Factors of Success</vt:lpstr>
      <vt:lpstr>Lesson Overview &amp; Goals</vt:lpstr>
      <vt:lpstr>What is Cooperative Management?</vt:lpstr>
      <vt:lpstr>What is Management?</vt:lpstr>
      <vt:lpstr>What is Management?</vt:lpstr>
      <vt:lpstr>What is Cooperative Management?</vt:lpstr>
      <vt:lpstr>Models of Cooperation and Cooperative Management</vt:lpstr>
      <vt:lpstr>Principles of Cooperative Management</vt:lpstr>
      <vt:lpstr>Strategies for Cooperative Management</vt:lpstr>
      <vt:lpstr>Governance Models and Cooperative Management Frameworks</vt:lpstr>
      <vt:lpstr>Challenges in Cooperative Management</vt:lpstr>
      <vt:lpstr>Importance of Cooperative Management</vt:lpstr>
      <vt:lpstr>Enabling Conditions for Cooperative Management</vt:lpstr>
      <vt:lpstr>Cooperative Management in Practice</vt:lpstr>
      <vt:lpstr>Discussion</vt:lpstr>
      <vt:lpstr>Transboundary Conservation Areas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SLOBODIAN Lydia</dc:creator>
  <cp:lastModifiedBy>Microsoft Office User</cp:lastModifiedBy>
  <cp:revision>182</cp:revision>
  <dcterms:modified xsi:type="dcterms:W3CDTF">2019-06-03T11:48:10Z</dcterms:modified>
</cp:coreProperties>
</file>